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7"/>
  </p:notesMasterIdLst>
  <p:sldIdLst>
    <p:sldId id="256" r:id="rId2"/>
    <p:sldId id="392" r:id="rId3"/>
    <p:sldId id="378" r:id="rId4"/>
    <p:sldId id="394" r:id="rId5"/>
    <p:sldId id="387" r:id="rId6"/>
    <p:sldId id="382" r:id="rId7"/>
    <p:sldId id="388" r:id="rId8"/>
    <p:sldId id="383" r:id="rId9"/>
    <p:sldId id="393" r:id="rId10"/>
    <p:sldId id="384" r:id="rId11"/>
    <p:sldId id="389" r:id="rId12"/>
    <p:sldId id="280" r:id="rId13"/>
    <p:sldId id="395" r:id="rId14"/>
    <p:sldId id="390" r:id="rId15"/>
    <p:sldId id="391"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4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1" autoAdjust="0"/>
  </p:normalViewPr>
  <p:slideViewPr>
    <p:cSldViewPr snapToGrid="0" snapToObjects="1">
      <p:cViewPr varScale="1">
        <p:scale>
          <a:sx n="95" d="100"/>
          <a:sy n="95"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5" tIns="46237" rIns="92475" bIns="46237"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5" tIns="46237" rIns="92475" bIns="46237" rtlCol="0"/>
          <a:lstStyle>
            <a:lvl1pPr algn="r">
              <a:defRPr sz="1200"/>
            </a:lvl1pPr>
          </a:lstStyle>
          <a:p>
            <a:fld id="{B35EC7B5-64B2-4929-B2AF-7A94D99B8670}" type="datetimeFigureOut">
              <a:rPr lang="en-US" smtClean="0"/>
              <a:t>2/25/2019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5" tIns="46237" rIns="92475" bIns="46237"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5" tIns="46237" rIns="92475"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75" tIns="46237" rIns="92475"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75" tIns="46237" rIns="92475" bIns="46237" rtlCol="0" anchor="b"/>
          <a:lstStyle>
            <a:lvl1pPr algn="r">
              <a:defRPr sz="1200"/>
            </a:lvl1pPr>
          </a:lstStyle>
          <a:p>
            <a:fld id="{0573DBEA-F3C1-4DF1-828D-80C273DC2DAE}" type="slidenum">
              <a:rPr lang="en-US" smtClean="0"/>
              <a:t>‹#›</a:t>
            </a:fld>
            <a:endParaRPr lang="en-US"/>
          </a:p>
        </p:txBody>
      </p:sp>
    </p:spTree>
    <p:extLst>
      <p:ext uri="{BB962C8B-B14F-4D97-AF65-F5344CB8AC3E}">
        <p14:creationId xmlns:p14="http://schemas.microsoft.com/office/powerpoint/2010/main" val="27900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5</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7</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8</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9</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10</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11</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B9845E7-AB1B-4D76-AD8E-5CCD48A73A78}" type="slidenum">
              <a:rPr lang="en-US" smtClean="0"/>
              <a:pPr/>
              <a:t>14</a:t>
            </a:fld>
            <a:endParaRPr lang="en-US"/>
          </a:p>
        </p:txBody>
      </p:sp>
      <p:sp>
        <p:nvSpPr>
          <p:cNvPr id="53251" name="Rectangle 2"/>
          <p:cNvSpPr>
            <a:spLocks noGrp="1" noRot="1" noChangeAspect="1" noChangeArrowheads="1" noTextEdit="1"/>
          </p:cNvSpPr>
          <p:nvPr>
            <p:ph type="sldImg"/>
          </p:nvPr>
        </p:nvSpPr>
        <p:spPr>
          <a:xfrm>
            <a:off x="1166813" y="692150"/>
            <a:ext cx="4616450" cy="34639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B58E09-D137-4CCE-B90E-62BE0E9DF508}" type="datetime1">
              <a:rPr lang="en-US" smtClean="0"/>
              <a:t>2/25/2019</a:t>
            </a:fld>
            <a:endParaRPr lang="en-US"/>
          </a:p>
        </p:txBody>
      </p:sp>
      <p:sp>
        <p:nvSpPr>
          <p:cNvPr id="4" name="Footer Placeholder 3"/>
          <p:cNvSpPr>
            <a:spLocks noGrp="1"/>
          </p:cNvSpPr>
          <p:nvPr>
            <p:ph type="ftr" sz="quarter" idx="11"/>
          </p:nvPr>
        </p:nvSpPr>
        <p:spPr/>
        <p:txBody>
          <a:bodyPr/>
          <a:lstStyle/>
          <a:p>
            <a:r>
              <a:rPr lang="en-US"/>
              <a:t>16790028</a:t>
            </a:r>
            <a:endParaRPr lang="en-US" dirty="0"/>
          </a:p>
        </p:txBody>
      </p:sp>
      <p:sp>
        <p:nvSpPr>
          <p:cNvPr id="5" name="Slide Number Placeholder 4"/>
          <p:cNvSpPr>
            <a:spLocks noGrp="1"/>
          </p:cNvSpPr>
          <p:nvPr>
            <p:ph type="sldNum" sz="quarter" idx="12"/>
          </p:nvPr>
        </p:nvSpPr>
        <p:spPr/>
        <p:txBody>
          <a:bodyPr/>
          <a:lstStyle/>
          <a:p>
            <a:fld id="{1182B1EB-4C80-444F-AF34-1EA18E8D52BB}" type="slidenum">
              <a:rPr lang="en-US" smtClean="0"/>
              <a:t>‹#›</a:t>
            </a:fld>
            <a:endParaRPr lang="en-US"/>
          </a:p>
        </p:txBody>
      </p:sp>
      <p:sp>
        <p:nvSpPr>
          <p:cNvPr id="6" name="Title 1"/>
          <p:cNvSpPr>
            <a:spLocks noGrp="1"/>
          </p:cNvSpPr>
          <p:nvPr>
            <p:ph type="ctrTitle"/>
          </p:nvPr>
        </p:nvSpPr>
        <p:spPr>
          <a:xfrm>
            <a:off x="685800" y="1854535"/>
            <a:ext cx="7772400" cy="968375"/>
          </a:xfrm>
        </p:spPr>
        <p:txBody>
          <a:bodyPr/>
          <a:lstStyle/>
          <a:p>
            <a:r>
              <a:rPr lang="en-US" sz="4800"/>
              <a:t>Click to edit Master title style</a:t>
            </a:r>
            <a:endParaRPr lang="en-US" sz="4800" dirty="0"/>
          </a:p>
        </p:txBody>
      </p:sp>
      <p:sp>
        <p:nvSpPr>
          <p:cNvPr id="7" name="Subtitle 2"/>
          <p:cNvSpPr>
            <a:spLocks noGrp="1"/>
          </p:cNvSpPr>
          <p:nvPr>
            <p:ph type="subTitle" idx="1"/>
          </p:nvPr>
        </p:nvSpPr>
        <p:spPr>
          <a:xfrm>
            <a:off x="1371600" y="3340100"/>
            <a:ext cx="6400800" cy="533400"/>
          </a:xfrm>
        </p:spPr>
        <p:txBody>
          <a:bodyPr>
            <a:normAutofit/>
          </a:bodyPr>
          <a:lstStyle>
            <a:lvl1pPr marL="0" indent="0" algn="ctr">
              <a:buFontTx/>
              <a:buNone/>
              <a:defRPr/>
            </a:lvl1pPr>
          </a:lstStyle>
          <a:p>
            <a:r>
              <a:rPr lang="en-US" sz="1600"/>
              <a:t>Click to edit Master subtitle style</a:t>
            </a:r>
            <a:endParaRPr lang="en-US" sz="1600" dirty="0"/>
          </a:p>
        </p:txBody>
      </p:sp>
      <p:cxnSp>
        <p:nvCxnSpPr>
          <p:cNvPr id="8" name="Straight Connector 7"/>
          <p:cNvCxnSpPr/>
          <p:nvPr userDrawn="1"/>
        </p:nvCxnSpPr>
        <p:spPr>
          <a:xfrm>
            <a:off x="3251200" y="3142155"/>
            <a:ext cx="2679700" cy="0"/>
          </a:xfrm>
          <a:prstGeom prst="line">
            <a:avLst/>
          </a:prstGeom>
          <a:ln>
            <a:solidFill>
              <a:srgbClr val="B7946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914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96F64-F846-4567-9F4E-CB4F2D67DE3C}" type="datetime1">
              <a:rPr lang="en-US" smtClean="0"/>
              <a:t>2/25/2019</a:t>
            </a:fld>
            <a:endParaRPr lang="en-US"/>
          </a:p>
        </p:txBody>
      </p:sp>
      <p:sp>
        <p:nvSpPr>
          <p:cNvPr id="6" name="Footer Placeholder 5"/>
          <p:cNvSpPr>
            <a:spLocks noGrp="1"/>
          </p:cNvSpPr>
          <p:nvPr>
            <p:ph type="ftr" sz="quarter" idx="11"/>
          </p:nvPr>
        </p:nvSpPr>
        <p:spPr/>
        <p:txBody>
          <a:bodyPr/>
          <a:lstStyle/>
          <a:p>
            <a:r>
              <a:rPr lang="en-US"/>
              <a:t>16790028</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536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40"/>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4A4A19-9DB6-4C8F-B801-162CF0597A92}" type="datetime1">
              <a:rPr lang="en-US" smtClean="0"/>
              <a:t>2/25/2019</a:t>
            </a:fld>
            <a:endParaRPr lang="en-US"/>
          </a:p>
        </p:txBody>
      </p:sp>
      <p:sp>
        <p:nvSpPr>
          <p:cNvPr id="6" name="Footer Placeholder 5"/>
          <p:cNvSpPr>
            <a:spLocks noGrp="1"/>
          </p:cNvSpPr>
          <p:nvPr>
            <p:ph type="ftr" sz="quarter" idx="11"/>
          </p:nvPr>
        </p:nvSpPr>
        <p:spPr/>
        <p:txBody>
          <a:bodyPr/>
          <a:lstStyle/>
          <a:p>
            <a:r>
              <a:rPr lang="en-US"/>
              <a:t>16790028</a:t>
            </a:r>
          </a:p>
        </p:txBody>
      </p:sp>
      <p:sp>
        <p:nvSpPr>
          <p:cNvPr id="7" name="Slide Number Placeholder 6"/>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392921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32223-DBF1-4419-AE20-AEC1444EE214}" type="datetime1">
              <a:rPr lang="en-US" smtClean="0"/>
              <a:t>2/25/2019</a:t>
            </a:fld>
            <a:endParaRPr lang="en-US"/>
          </a:p>
        </p:txBody>
      </p:sp>
      <p:sp>
        <p:nvSpPr>
          <p:cNvPr id="5" name="Footer Placeholder 4"/>
          <p:cNvSpPr>
            <a:spLocks noGrp="1"/>
          </p:cNvSpPr>
          <p:nvPr>
            <p:ph type="ftr" sz="quarter" idx="11"/>
          </p:nvPr>
        </p:nvSpPr>
        <p:spPr/>
        <p:txBody>
          <a:bodyPr/>
          <a:lstStyle/>
          <a:p>
            <a:r>
              <a:rPr lang="en-US"/>
              <a:t>16790028</a:t>
            </a:r>
          </a:p>
        </p:txBody>
      </p:sp>
      <p:sp>
        <p:nvSpPr>
          <p:cNvPr id="6" name="Slide Number Placeholder 5"/>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183996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133"/>
            <a:ext cx="8229600" cy="1143522"/>
          </a:xfrm>
        </p:spPr>
        <p:txBody>
          <a:bodyPr/>
          <a:lstStyle/>
          <a:p>
            <a:r>
              <a:rPr lang="en-US"/>
              <a:t>Click to edit Master title style</a:t>
            </a:r>
          </a:p>
        </p:txBody>
      </p:sp>
      <p:sp>
        <p:nvSpPr>
          <p:cNvPr id="3" name="Text Placeholder 2"/>
          <p:cNvSpPr>
            <a:spLocks noGrp="1"/>
          </p:cNvSpPr>
          <p:nvPr>
            <p:ph type="body" sz="half" idx="1"/>
          </p:nvPr>
        </p:nvSpPr>
        <p:spPr>
          <a:xfrm>
            <a:off x="457200" y="1600932"/>
            <a:ext cx="4038600" cy="4525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932"/>
            <a:ext cx="4038600" cy="4525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65BB96-EB05-49D1-A153-42302DB00D8B}" type="datetime1">
              <a:rPr lang="en-US" smtClean="0"/>
              <a:t>2/25/2019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16790028</a:t>
            </a:r>
          </a:p>
        </p:txBody>
      </p:sp>
      <p:sp>
        <p:nvSpPr>
          <p:cNvPr id="7" name="Rectangle 6"/>
          <p:cNvSpPr>
            <a:spLocks noGrp="1" noChangeArrowheads="1"/>
          </p:cNvSpPr>
          <p:nvPr>
            <p:ph type="sldNum" sz="quarter" idx="12"/>
          </p:nvPr>
        </p:nvSpPr>
        <p:spPr>
          <a:ln/>
        </p:spPr>
        <p:txBody>
          <a:bodyPr/>
          <a:lstStyle>
            <a:lvl1pPr>
              <a:defRPr/>
            </a:lvl1pPr>
          </a:lstStyle>
          <a:p>
            <a:pPr>
              <a:defRPr/>
            </a:pPr>
            <a:fld id="{0DB55483-C5EE-4A0D-AC46-750E1DE5A1B9}" type="slidenum">
              <a:rPr lang="en-US"/>
              <a:pPr>
                <a:defRPr/>
              </a:pPr>
              <a:t>‹#›</a:t>
            </a:fld>
            <a:endParaRPr lang="en-US"/>
          </a:p>
        </p:txBody>
      </p:sp>
    </p:spTree>
    <p:extLst>
      <p:ext uri="{BB962C8B-B14F-4D97-AF65-F5344CB8AC3E}">
        <p14:creationId xmlns:p14="http://schemas.microsoft.com/office/powerpoint/2010/main" val="209126617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70032"/>
            <a:ext cx="7772400" cy="1470025"/>
          </a:xfrm>
        </p:spPr>
        <p:txBody>
          <a:bodyPr/>
          <a:lstStyle>
            <a:lvl1pPr>
              <a:defRPr cap="all">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225800"/>
            <a:ext cx="6400800"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2"/>
          </p:nvPr>
        </p:nvSpPr>
        <p:spPr>
          <a:xfrm>
            <a:off x="3568700" y="6032501"/>
            <a:ext cx="1422400" cy="495299"/>
          </a:xfrm>
          <a:prstGeom prst="rect">
            <a:avLst/>
          </a:prstGeom>
          <a:solidFill>
            <a:schemeClr val="bg1"/>
          </a:solidFill>
        </p:spPr>
        <p:txBody>
          <a:bodyPr vert="horz" lIns="91440" tIns="45720" rIns="91440" bIns="45720" rtlCol="0" anchor="ctr"/>
          <a:lstStyle>
            <a:lvl1pPr algn="l">
              <a:defRPr sz="1200">
                <a:solidFill>
                  <a:schemeClr val="tx1">
                    <a:tint val="75000"/>
                  </a:schemeClr>
                </a:solidFill>
              </a:defRPr>
            </a:lvl1pPr>
          </a:lstStyle>
          <a:p>
            <a:fld id="{CACB7762-E946-40BE-96A0-69D0428B6E6A}" type="datetime1">
              <a:rPr lang="en-US" smtClean="0"/>
              <a:t>2/25/2019</a:t>
            </a:fld>
            <a:endParaRPr lang="en-US"/>
          </a:p>
        </p:txBody>
      </p:sp>
      <p:sp>
        <p:nvSpPr>
          <p:cNvPr id="5" name="Footer Placeholder 4"/>
          <p:cNvSpPr>
            <a:spLocks noGrp="1"/>
          </p:cNvSpPr>
          <p:nvPr>
            <p:ph type="ftr" sz="quarter" idx="3"/>
          </p:nvPr>
        </p:nvSpPr>
        <p:spPr>
          <a:xfrm>
            <a:off x="5283200" y="6032501"/>
            <a:ext cx="2019300" cy="495299"/>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r>
              <a:rPr lang="en-US"/>
              <a:t>16790028</a:t>
            </a:r>
            <a:endParaRPr lang="en-US" dirty="0"/>
          </a:p>
        </p:txBody>
      </p:sp>
      <p:sp>
        <p:nvSpPr>
          <p:cNvPr id="6" name="Slide Number Placeholder 5"/>
          <p:cNvSpPr>
            <a:spLocks noGrp="1"/>
          </p:cNvSpPr>
          <p:nvPr>
            <p:ph type="sldNum" sz="quarter" idx="4"/>
          </p:nvPr>
        </p:nvSpPr>
        <p:spPr>
          <a:xfrm>
            <a:off x="7607300" y="6032501"/>
            <a:ext cx="1168400" cy="495299"/>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1182B1EB-4C80-444F-AF34-1EA18E8D52BB}" type="slidenum">
              <a:rPr lang="en-US" smtClean="0"/>
              <a:t>‹#›</a:t>
            </a:fld>
            <a:endParaRPr lang="en-US"/>
          </a:p>
        </p:txBody>
      </p:sp>
      <p:cxnSp>
        <p:nvCxnSpPr>
          <p:cNvPr id="7" name="Straight Connector 6"/>
          <p:cNvCxnSpPr/>
          <p:nvPr userDrawn="1"/>
        </p:nvCxnSpPr>
        <p:spPr>
          <a:xfrm>
            <a:off x="3251200" y="3142155"/>
            <a:ext cx="26797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816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473CA-CB38-443D-B4DF-A76738392DFB}" type="datetime1">
              <a:rPr lang="en-US" smtClean="0"/>
              <a:t>2/25/2019</a:t>
            </a:fld>
            <a:endParaRPr lang="en-US"/>
          </a:p>
        </p:txBody>
      </p:sp>
      <p:sp>
        <p:nvSpPr>
          <p:cNvPr id="5" name="Footer Placeholder 4"/>
          <p:cNvSpPr>
            <a:spLocks noGrp="1"/>
          </p:cNvSpPr>
          <p:nvPr>
            <p:ph type="ftr" sz="quarter" idx="11"/>
          </p:nvPr>
        </p:nvSpPr>
        <p:spPr/>
        <p:txBody>
          <a:bodyPr/>
          <a:lstStyle/>
          <a:p>
            <a:r>
              <a:rPr lang="en-US"/>
              <a:t>16790028</a:t>
            </a:r>
          </a:p>
        </p:txBody>
      </p:sp>
      <p:sp>
        <p:nvSpPr>
          <p:cNvPr id="6" name="Slide Number Placeholder 5"/>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81292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3"/>
            <a:ext cx="7772400" cy="1362076"/>
          </a:xfrm>
        </p:spPr>
        <p:txBody>
          <a:bodyPr anchor="t"/>
          <a:lstStyle>
            <a:lvl1pPr algn="l">
              <a:defRPr sz="4000" b="1" cap="all"/>
            </a:lvl1pPr>
          </a:lstStyle>
          <a:p>
            <a:r>
              <a:rPr lang="en-US" dirty="0"/>
              <a:t>Click to edit Master title styles</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56FBB3-C5C7-4F51-9CAB-342C20F433CE}" type="datetime1">
              <a:rPr lang="en-US" smtClean="0"/>
              <a:t>2/25/2019</a:t>
            </a:fld>
            <a:endParaRPr lang="en-US"/>
          </a:p>
        </p:txBody>
      </p:sp>
      <p:sp>
        <p:nvSpPr>
          <p:cNvPr id="5" name="Footer Placeholder 4"/>
          <p:cNvSpPr>
            <a:spLocks noGrp="1"/>
          </p:cNvSpPr>
          <p:nvPr>
            <p:ph type="ftr" sz="quarter" idx="11"/>
          </p:nvPr>
        </p:nvSpPr>
        <p:spPr/>
        <p:txBody>
          <a:bodyPr/>
          <a:lstStyle/>
          <a:p>
            <a:r>
              <a:rPr lang="en-US"/>
              <a:t>16790028</a:t>
            </a:r>
          </a:p>
        </p:txBody>
      </p:sp>
      <p:sp>
        <p:nvSpPr>
          <p:cNvPr id="6" name="Slide Number Placeholder 5"/>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58726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AA1FBC-0499-4043-9636-0B11E1C6C766}" type="datetime1">
              <a:rPr lang="en-US" smtClean="0"/>
              <a:t>2/25/2019</a:t>
            </a:fld>
            <a:endParaRPr lang="en-US"/>
          </a:p>
        </p:txBody>
      </p:sp>
      <p:sp>
        <p:nvSpPr>
          <p:cNvPr id="6" name="Footer Placeholder 5"/>
          <p:cNvSpPr>
            <a:spLocks noGrp="1"/>
          </p:cNvSpPr>
          <p:nvPr>
            <p:ph type="ftr" sz="quarter" idx="11"/>
          </p:nvPr>
        </p:nvSpPr>
        <p:spPr/>
        <p:txBody>
          <a:bodyPr/>
          <a:lstStyle/>
          <a:p>
            <a:r>
              <a:rPr lang="en-US"/>
              <a:t>16790028</a:t>
            </a:r>
          </a:p>
        </p:txBody>
      </p:sp>
      <p:sp>
        <p:nvSpPr>
          <p:cNvPr id="7" name="Slide Number Placeholder 6"/>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369218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568700" y="6032501"/>
            <a:ext cx="1422400" cy="495299"/>
          </a:xfrm>
          <a:prstGeom prst="rect">
            <a:avLst/>
          </a:prstGeom>
          <a:solidFill>
            <a:schemeClr val="bg1"/>
          </a:solidFill>
        </p:spPr>
        <p:txBody>
          <a:bodyPr vert="horz" lIns="91440" tIns="45720" rIns="91440" bIns="45720" rtlCol="0" anchor="ctr"/>
          <a:lstStyle>
            <a:lvl1pPr algn="l">
              <a:defRPr sz="1200">
                <a:solidFill>
                  <a:schemeClr val="tx1">
                    <a:tint val="75000"/>
                  </a:schemeClr>
                </a:solidFill>
              </a:defRPr>
            </a:lvl1pPr>
          </a:lstStyle>
          <a:p>
            <a:fld id="{0198EE21-E792-43AF-BF64-921ED5BF3B91}" type="datetime1">
              <a:rPr lang="en-US" smtClean="0"/>
              <a:t>2/25/2019</a:t>
            </a:fld>
            <a:endParaRPr lang="en-US"/>
          </a:p>
        </p:txBody>
      </p:sp>
      <p:sp>
        <p:nvSpPr>
          <p:cNvPr id="3" name="Footer Placeholder 4"/>
          <p:cNvSpPr>
            <a:spLocks noGrp="1"/>
          </p:cNvSpPr>
          <p:nvPr>
            <p:ph type="ftr" sz="quarter" idx="3"/>
          </p:nvPr>
        </p:nvSpPr>
        <p:spPr>
          <a:xfrm>
            <a:off x="5283200" y="6032501"/>
            <a:ext cx="2019300" cy="495299"/>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r>
              <a:rPr lang="en-US"/>
              <a:t>16790028</a:t>
            </a:r>
            <a:endParaRPr lang="en-US" dirty="0"/>
          </a:p>
        </p:txBody>
      </p:sp>
      <p:sp>
        <p:nvSpPr>
          <p:cNvPr id="4" name="Slide Number Placeholder 5"/>
          <p:cNvSpPr>
            <a:spLocks noGrp="1"/>
          </p:cNvSpPr>
          <p:nvPr>
            <p:ph type="sldNum" sz="quarter" idx="4"/>
          </p:nvPr>
        </p:nvSpPr>
        <p:spPr>
          <a:xfrm>
            <a:off x="7607300" y="6032501"/>
            <a:ext cx="1168400" cy="495299"/>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1182B1EB-4C80-444F-AF34-1EA18E8D52BB}" type="slidenum">
              <a:rPr lang="en-US" smtClean="0"/>
              <a:t>‹#›</a:t>
            </a:fld>
            <a:endParaRPr lang="en-US"/>
          </a:p>
        </p:txBody>
      </p:sp>
    </p:spTree>
    <p:extLst>
      <p:ext uri="{BB962C8B-B14F-4D97-AF65-F5344CB8AC3E}">
        <p14:creationId xmlns:p14="http://schemas.microsoft.com/office/powerpoint/2010/main" val="41927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70032"/>
            <a:ext cx="7772400" cy="1470025"/>
          </a:xfrm>
        </p:spPr>
        <p:txBody>
          <a:bodyPr/>
          <a:lstStyle>
            <a:lvl1pPr>
              <a:defRPr cap="all"/>
            </a:lvl1pPr>
          </a:lstStyle>
          <a:p>
            <a:r>
              <a:rPr lang="en-US" dirty="0"/>
              <a:t>CLICK TO EDIT MASTER TITLE STYLE</a:t>
            </a:r>
          </a:p>
        </p:txBody>
      </p:sp>
      <p:sp>
        <p:nvSpPr>
          <p:cNvPr id="3" name="Subtitle 2"/>
          <p:cNvSpPr>
            <a:spLocks noGrp="1"/>
          </p:cNvSpPr>
          <p:nvPr>
            <p:ph type="subTitle" idx="1"/>
          </p:nvPr>
        </p:nvSpPr>
        <p:spPr>
          <a:xfrm>
            <a:off x="1371600" y="32258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011467-A681-4D17-A8DB-71D67D287223}" type="datetime1">
              <a:rPr lang="en-US" smtClean="0"/>
              <a:t>2/25/2019</a:t>
            </a:fld>
            <a:endParaRPr lang="en-US"/>
          </a:p>
        </p:txBody>
      </p:sp>
      <p:sp>
        <p:nvSpPr>
          <p:cNvPr id="5" name="Footer Placeholder 4"/>
          <p:cNvSpPr>
            <a:spLocks noGrp="1"/>
          </p:cNvSpPr>
          <p:nvPr>
            <p:ph type="ftr" sz="quarter" idx="11"/>
          </p:nvPr>
        </p:nvSpPr>
        <p:spPr/>
        <p:txBody>
          <a:bodyPr/>
          <a:lstStyle/>
          <a:p>
            <a:r>
              <a:rPr lang="en-US"/>
              <a:t>16790028</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2436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708AFE-59A3-408C-9B1D-8C835DB2137E}" type="datetime1">
              <a:rPr lang="en-US" smtClean="0"/>
              <a:t>2/25/2019</a:t>
            </a:fld>
            <a:endParaRPr lang="en-US"/>
          </a:p>
        </p:txBody>
      </p:sp>
      <p:sp>
        <p:nvSpPr>
          <p:cNvPr id="8" name="Footer Placeholder 7"/>
          <p:cNvSpPr>
            <a:spLocks noGrp="1"/>
          </p:cNvSpPr>
          <p:nvPr>
            <p:ph type="ftr" sz="quarter" idx="11"/>
          </p:nvPr>
        </p:nvSpPr>
        <p:spPr/>
        <p:txBody>
          <a:bodyPr/>
          <a:lstStyle/>
          <a:p>
            <a:r>
              <a:rPr lang="en-US"/>
              <a:t>16790028</a:t>
            </a:r>
          </a:p>
        </p:txBody>
      </p:sp>
      <p:sp>
        <p:nvSpPr>
          <p:cNvPr id="9" name="Slide Number Placeholder 8"/>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294085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3F90A1-82BA-445A-9612-ADE19F5301FC}" type="datetime1">
              <a:rPr lang="en-US" smtClean="0"/>
              <a:t>2/25/2019</a:t>
            </a:fld>
            <a:endParaRPr lang="en-US"/>
          </a:p>
        </p:txBody>
      </p:sp>
      <p:sp>
        <p:nvSpPr>
          <p:cNvPr id="4" name="Footer Placeholder 3"/>
          <p:cNvSpPr>
            <a:spLocks noGrp="1"/>
          </p:cNvSpPr>
          <p:nvPr>
            <p:ph type="ftr" sz="quarter" idx="11"/>
          </p:nvPr>
        </p:nvSpPr>
        <p:spPr/>
        <p:txBody>
          <a:bodyPr/>
          <a:lstStyle/>
          <a:p>
            <a:r>
              <a:rPr lang="en-US"/>
              <a:t>16790028</a:t>
            </a:r>
          </a:p>
        </p:txBody>
      </p:sp>
      <p:sp>
        <p:nvSpPr>
          <p:cNvPr id="5" name="Slide Number Placeholder 4"/>
          <p:cNvSpPr>
            <a:spLocks noGrp="1"/>
          </p:cNvSpPr>
          <p:nvPr>
            <p:ph type="sldNum" sz="quarter" idx="12"/>
          </p:nvPr>
        </p:nvSpPr>
        <p:spPr/>
        <p:txBody>
          <a:bodyPr/>
          <a:lstStyle/>
          <a:p>
            <a:fld id="{1182B1EB-4C80-444F-AF34-1EA18E8D52BB}" type="slidenum">
              <a:rPr lang="en-US" smtClean="0"/>
              <a:t>‹#›</a:t>
            </a:fld>
            <a:endParaRPr lang="en-US"/>
          </a:p>
        </p:txBody>
      </p:sp>
    </p:spTree>
    <p:extLst>
      <p:ext uri="{BB962C8B-B14F-4D97-AF65-F5344CB8AC3E}">
        <p14:creationId xmlns:p14="http://schemas.microsoft.com/office/powerpoint/2010/main" val="167739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3"/>
            <a:ext cx="8229600" cy="4102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68700" y="6032501"/>
            <a:ext cx="1422400" cy="495299"/>
          </a:xfrm>
          <a:prstGeom prst="rect">
            <a:avLst/>
          </a:prstGeom>
          <a:solidFill>
            <a:schemeClr val="bg1"/>
          </a:solidFill>
        </p:spPr>
        <p:txBody>
          <a:bodyPr vert="horz" lIns="91440" tIns="45720" rIns="91440" bIns="45720" rtlCol="0" anchor="ctr"/>
          <a:lstStyle>
            <a:lvl1pPr algn="l">
              <a:defRPr sz="1200">
                <a:solidFill>
                  <a:schemeClr val="tx1">
                    <a:tint val="75000"/>
                  </a:schemeClr>
                </a:solidFill>
              </a:defRPr>
            </a:lvl1pPr>
          </a:lstStyle>
          <a:p>
            <a:fld id="{5DB1D0D5-AB6E-4200-B9FB-F36DF4EBF948}" type="datetime1">
              <a:rPr lang="en-US" smtClean="0"/>
              <a:t>2/25/2019</a:t>
            </a:fld>
            <a:endParaRPr lang="en-US"/>
          </a:p>
        </p:txBody>
      </p:sp>
      <p:sp>
        <p:nvSpPr>
          <p:cNvPr id="5" name="Footer Placeholder 4"/>
          <p:cNvSpPr>
            <a:spLocks noGrp="1"/>
          </p:cNvSpPr>
          <p:nvPr>
            <p:ph type="ftr" sz="quarter" idx="3"/>
          </p:nvPr>
        </p:nvSpPr>
        <p:spPr>
          <a:xfrm>
            <a:off x="5283200" y="6032501"/>
            <a:ext cx="2019300" cy="495299"/>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r>
              <a:rPr lang="en-US"/>
              <a:t>16790028</a:t>
            </a:r>
            <a:endParaRPr lang="en-US" dirty="0"/>
          </a:p>
        </p:txBody>
      </p:sp>
      <p:sp>
        <p:nvSpPr>
          <p:cNvPr id="6" name="Slide Number Placeholder 5"/>
          <p:cNvSpPr>
            <a:spLocks noGrp="1"/>
          </p:cNvSpPr>
          <p:nvPr>
            <p:ph type="sldNum" sz="quarter" idx="4"/>
          </p:nvPr>
        </p:nvSpPr>
        <p:spPr>
          <a:xfrm>
            <a:off x="7607300" y="6032501"/>
            <a:ext cx="1168400" cy="495299"/>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1182B1EB-4C80-444F-AF34-1EA18E8D52BB}" type="slidenum">
              <a:rPr lang="en-US" smtClean="0"/>
              <a:t>‹#›</a:t>
            </a:fld>
            <a:endParaRPr lang="en-US"/>
          </a:p>
        </p:txBody>
      </p:sp>
    </p:spTree>
    <p:extLst>
      <p:ext uri="{BB962C8B-B14F-4D97-AF65-F5344CB8AC3E}">
        <p14:creationId xmlns:p14="http://schemas.microsoft.com/office/powerpoint/2010/main" val="2527970068"/>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31" r:id="rId3"/>
    <p:sldLayoutId id="2147483732" r:id="rId4"/>
    <p:sldLayoutId id="2147483733" r:id="rId5"/>
    <p:sldLayoutId id="2147483741" r:id="rId6"/>
    <p:sldLayoutId id="2147483730" r:id="rId7"/>
    <p:sldLayoutId id="2147483734" r:id="rId8"/>
    <p:sldLayoutId id="2147483735" r:id="rId9"/>
    <p:sldLayoutId id="2147483737" r:id="rId10"/>
    <p:sldLayoutId id="2147483738" r:id="rId11"/>
    <p:sldLayoutId id="2147483740" r:id="rId12"/>
    <p:sldLayoutId id="2147483743" r:id="rId13"/>
  </p:sldLayoutIdLst>
  <p:hf hdr="0" ftr="0" dt="0"/>
  <p:txStyles>
    <p:titleStyle>
      <a:lvl1pPr algn="ctr" defTabSz="457200" rtl="0" eaLnBrk="1" latinLnBrk="0" hangingPunct="1">
        <a:spcBef>
          <a:spcPct val="0"/>
        </a:spcBef>
        <a:buNone/>
        <a:defRPr sz="3200" b="0" i="0" kern="1200" cap="all">
          <a:solidFill>
            <a:srgbClr val="B7946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2819400"/>
            <a:ext cx="7772400" cy="1216311"/>
          </a:xfrm>
          <a:solidFill>
            <a:schemeClr val="accent1"/>
          </a:solidFill>
        </p:spPr>
        <p:txBody>
          <a:bodyPr/>
          <a:lstStyle/>
          <a:p>
            <a:r>
              <a:rPr lang="en-US" sz="2400" b="1" dirty="0"/>
              <a:t>Gulf Coast Power Association</a:t>
            </a:r>
            <a:br>
              <a:rPr lang="en-US" sz="2400" b="1" dirty="0"/>
            </a:br>
            <a:r>
              <a:rPr lang="en-US" sz="2400" b="1" dirty="0"/>
              <a:t>MISO South Regional Conference</a:t>
            </a:r>
            <a:br>
              <a:rPr lang="en-US" sz="2400" b="1" dirty="0"/>
            </a:br>
            <a:r>
              <a:rPr lang="en-US" sz="2400" b="1" dirty="0"/>
              <a:t>February 21, 2019</a:t>
            </a:r>
          </a:p>
        </p:txBody>
      </p:sp>
      <p:sp>
        <p:nvSpPr>
          <p:cNvPr id="3" name="Subtitle 2"/>
          <p:cNvSpPr>
            <a:spLocks noGrp="1"/>
          </p:cNvSpPr>
          <p:nvPr>
            <p:ph type="subTitle" idx="1"/>
          </p:nvPr>
        </p:nvSpPr>
        <p:spPr>
          <a:xfrm>
            <a:off x="1352550" y="4273837"/>
            <a:ext cx="6400800" cy="857827"/>
          </a:xfrm>
        </p:spPr>
        <p:txBody>
          <a:bodyPr>
            <a:normAutofit/>
          </a:bodyPr>
          <a:lstStyle/>
          <a:p>
            <a:r>
              <a:rPr lang="en-US" sz="1600" dirty="0"/>
              <a:t>Panel Session:  Next Generation of Market Machines</a:t>
            </a:r>
          </a:p>
          <a:p>
            <a:r>
              <a:rPr lang="en-US" sz="1600" dirty="0"/>
              <a:t>Role of Regulatory &amp; Market Participant</a:t>
            </a:r>
          </a:p>
        </p:txBody>
      </p:sp>
      <p:pic>
        <p:nvPicPr>
          <p:cNvPr id="4" name="Picture 3" descr="LEUG LOGOhigh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257175"/>
            <a:ext cx="4210050" cy="214312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619875"/>
            <a:ext cx="819150" cy="215444"/>
          </a:xfrm>
          <a:prstGeom prst="rect">
            <a:avLst/>
          </a:prstGeom>
          <a:noFill/>
        </p:spPr>
        <p:txBody>
          <a:bodyPr wrap="square" rtlCol="0">
            <a:spAutoFit/>
          </a:bodyPr>
          <a:lstStyle/>
          <a:p>
            <a:r>
              <a:rPr lang="en-US" sz="800" dirty="0"/>
              <a:t>18368528-1</a:t>
            </a:r>
          </a:p>
        </p:txBody>
      </p:sp>
      <p:sp>
        <p:nvSpPr>
          <p:cNvPr id="5" name="Slide Number Placeholder 4"/>
          <p:cNvSpPr>
            <a:spLocks noGrp="1"/>
          </p:cNvSpPr>
          <p:nvPr>
            <p:ph type="sldNum" sz="quarter" idx="12"/>
          </p:nvPr>
        </p:nvSpPr>
        <p:spPr>
          <a:xfrm>
            <a:off x="8543924" y="6032501"/>
            <a:ext cx="231775" cy="495299"/>
          </a:xfrm>
        </p:spPr>
        <p:txBody>
          <a:bodyPr/>
          <a:lstStyle/>
          <a:p>
            <a:fld id="{1182B1EB-4C80-444F-AF34-1EA18E8D52BB}" type="slidenum">
              <a:rPr lang="en-US" smtClean="0"/>
              <a:t>1</a:t>
            </a:fld>
            <a:endParaRPr lang="en-US"/>
          </a:p>
        </p:txBody>
      </p:sp>
    </p:spTree>
    <p:extLst>
      <p:ext uri="{BB962C8B-B14F-4D97-AF65-F5344CB8AC3E}">
        <p14:creationId xmlns:p14="http://schemas.microsoft.com/office/powerpoint/2010/main" val="286244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9" y="138369"/>
            <a:ext cx="7548561" cy="567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22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603094"/>
            <a:ext cx="8229600" cy="4778531"/>
          </a:xfrm>
        </p:spPr>
        <p:txBody>
          <a:bodyPr>
            <a:normAutofit/>
          </a:bodyPr>
          <a:lstStyle/>
          <a:p>
            <a:pPr marL="0" indent="0" algn="ctr">
              <a:buNone/>
            </a:pPr>
            <a:r>
              <a:rPr lang="en-US" sz="2400" b="1" dirty="0">
                <a:solidFill>
                  <a:srgbClr val="0070C0"/>
                </a:solidFill>
                <a:latin typeface="+mj-lt"/>
              </a:rPr>
              <a:t>Entergy Fuel Costs</a:t>
            </a:r>
            <a:endParaRPr lang="en-US" sz="2000" b="1" dirty="0"/>
          </a:p>
        </p:txBody>
      </p:sp>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11</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3" t="7983"/>
          <a:stretch/>
        </p:blipFill>
        <p:spPr bwMode="auto">
          <a:xfrm>
            <a:off x="1733797" y="2145764"/>
            <a:ext cx="5410201" cy="365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02431" y="2639956"/>
            <a:ext cx="2041567" cy="46774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7" name="Oval 6"/>
          <p:cNvSpPr/>
          <p:nvPr/>
        </p:nvSpPr>
        <p:spPr>
          <a:xfrm>
            <a:off x="1603169" y="5070764"/>
            <a:ext cx="5771408" cy="44149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3" name="TextBox 2"/>
          <p:cNvSpPr txBox="1"/>
          <p:nvPr/>
        </p:nvSpPr>
        <p:spPr>
          <a:xfrm>
            <a:off x="783770" y="1170318"/>
            <a:ext cx="7552707" cy="1000274"/>
          </a:xfrm>
          <a:prstGeom prst="rect">
            <a:avLst/>
          </a:prstGeom>
          <a:noFill/>
        </p:spPr>
        <p:txBody>
          <a:bodyPr wrap="square" rtlCol="0">
            <a:spAutoFit/>
          </a:bodyPr>
          <a:lstStyle/>
          <a:p>
            <a:pPr algn="ctr">
              <a:spcAft>
                <a:spcPts val="600"/>
              </a:spcAft>
            </a:pPr>
            <a:r>
              <a:rPr lang="en-US" sz="2000" dirty="0">
                <a:solidFill>
                  <a:srgbClr val="FF0000"/>
                </a:solidFill>
              </a:rPr>
              <a:t>Fuel Adjustment Has Been Relatively Low In Recent Years </a:t>
            </a:r>
          </a:p>
          <a:p>
            <a:pPr algn="ctr">
              <a:spcAft>
                <a:spcPts val="600"/>
              </a:spcAft>
            </a:pPr>
            <a:r>
              <a:rPr lang="en-US" sz="2000" dirty="0">
                <a:solidFill>
                  <a:srgbClr val="FF0000"/>
                </a:solidFill>
              </a:rPr>
              <a:t>Entergy Projects Variable Costs To Go Up, Not Down </a:t>
            </a:r>
          </a:p>
          <a:p>
            <a:pPr algn="ctr"/>
            <a:r>
              <a:rPr lang="en-US" sz="900" dirty="0">
                <a:solidFill>
                  <a:srgbClr val="FF0000"/>
                </a:solidFill>
              </a:rPr>
              <a:t>(Draft IRP, page 104)</a:t>
            </a:r>
            <a:endParaRPr lang="en-US" sz="1050" dirty="0">
              <a:solidFill>
                <a:srgbClr val="FF0000"/>
              </a:solidFill>
            </a:endParaRPr>
          </a:p>
        </p:txBody>
      </p:sp>
      <p:sp>
        <p:nvSpPr>
          <p:cNvPr id="9" name="Oval 8"/>
          <p:cNvSpPr/>
          <p:nvPr/>
        </p:nvSpPr>
        <p:spPr>
          <a:xfrm>
            <a:off x="2250374" y="2639956"/>
            <a:ext cx="2041567" cy="46774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92888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009402"/>
            <a:ext cx="8495607" cy="4751317"/>
          </a:xfrm>
        </p:spPr>
        <p:txBody>
          <a:bodyPr>
            <a:normAutofit/>
          </a:bodyPr>
          <a:lstStyle/>
          <a:p>
            <a:pPr marL="0" indent="0" algn="just">
              <a:buNone/>
            </a:pPr>
            <a:r>
              <a:rPr lang="en-US" sz="2000" b="1" u="sng" dirty="0">
                <a:solidFill>
                  <a:srgbClr val="0070C0"/>
                </a:solidFill>
                <a:latin typeface="+mj-lt"/>
              </a:rPr>
              <a:t>LEUG Concern</a:t>
            </a:r>
            <a:r>
              <a:rPr lang="en-US" sz="2000" b="1" dirty="0">
                <a:solidFill>
                  <a:srgbClr val="0070C0"/>
                </a:solidFill>
                <a:latin typeface="+mj-lt"/>
              </a:rPr>
              <a:t>:</a:t>
            </a:r>
            <a:r>
              <a:rPr lang="en-US" sz="2000" dirty="0"/>
              <a:t> competiveness of future Industrial electric rates in Louisiana given large amounts of upcoming replacements of Entergy generation fleet. </a:t>
            </a:r>
          </a:p>
          <a:p>
            <a:pPr marL="0" indent="0" algn="just">
              <a:buNone/>
            </a:pPr>
            <a:r>
              <a:rPr lang="en-US" sz="2000" dirty="0"/>
              <a:t> </a:t>
            </a:r>
          </a:p>
          <a:p>
            <a:pPr marL="0" indent="0" algn="just">
              <a:buNone/>
            </a:pPr>
            <a:endParaRPr lang="en-US" sz="2000" dirty="0"/>
          </a:p>
          <a:p>
            <a:pPr marL="0" indent="0" algn="just">
              <a:buNone/>
            </a:pPr>
            <a:r>
              <a:rPr lang="en-US" sz="2000" b="1" u="sng" dirty="0">
                <a:solidFill>
                  <a:srgbClr val="0070C0"/>
                </a:solidFill>
                <a:latin typeface="+mj-lt"/>
              </a:rPr>
              <a:t>Unique Opportunity</a:t>
            </a:r>
            <a:r>
              <a:rPr lang="en-US" sz="2000" b="1" dirty="0">
                <a:solidFill>
                  <a:srgbClr val="0070C0"/>
                </a:solidFill>
                <a:latin typeface="+mj-lt"/>
              </a:rPr>
              <a:t>: </a:t>
            </a:r>
            <a:r>
              <a:rPr lang="en-US" sz="2000" dirty="0"/>
              <a:t>are there proposals that Industrials can pursue that would reduce some of the need for replacement generation and save costs for all ratepayers, while also providing competitive options for Industrials? </a:t>
            </a:r>
          </a:p>
        </p:txBody>
      </p:sp>
      <p:sp>
        <p:nvSpPr>
          <p:cNvPr id="2" name="Slide Number Placeholder 1"/>
          <p:cNvSpPr>
            <a:spLocks noGrp="1"/>
          </p:cNvSpPr>
          <p:nvPr>
            <p:ph type="sldNum" sz="quarter" idx="12"/>
          </p:nvPr>
        </p:nvSpPr>
        <p:spPr>
          <a:xfrm>
            <a:off x="8334374" y="6032501"/>
            <a:ext cx="441325" cy="495299"/>
          </a:xfrm>
        </p:spPr>
        <p:txBody>
          <a:bodyPr/>
          <a:lstStyle/>
          <a:p>
            <a:fld id="{1182B1EB-4C80-444F-AF34-1EA18E8D52BB}" type="slidenum">
              <a:rPr lang="en-US" smtClean="0"/>
              <a:t>12</a:t>
            </a:fld>
            <a:endParaRPr lang="en-US"/>
          </a:p>
        </p:txBody>
      </p:sp>
    </p:spTree>
    <p:extLst>
      <p:ext uri="{BB962C8B-B14F-4D97-AF65-F5344CB8AC3E}">
        <p14:creationId xmlns:p14="http://schemas.microsoft.com/office/powerpoint/2010/main" val="340391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82B1EB-4C80-444F-AF34-1EA18E8D52BB}" type="slidenum">
              <a:rPr lang="en-US" smtClean="0"/>
              <a:t>13</a:t>
            </a:fld>
            <a:endParaRPr lang="en-US"/>
          </a:p>
        </p:txBody>
      </p:sp>
      <p:sp>
        <p:nvSpPr>
          <p:cNvPr id="5" name="TextBox 4"/>
          <p:cNvSpPr txBox="1"/>
          <p:nvPr/>
        </p:nvSpPr>
        <p:spPr>
          <a:xfrm>
            <a:off x="457200" y="807523"/>
            <a:ext cx="8318500" cy="4985980"/>
          </a:xfrm>
          <a:prstGeom prst="rect">
            <a:avLst/>
          </a:prstGeom>
          <a:noFill/>
        </p:spPr>
        <p:txBody>
          <a:bodyPr wrap="square" rtlCol="0">
            <a:spAutoFit/>
          </a:bodyPr>
          <a:lstStyle/>
          <a:p>
            <a:pPr algn="just"/>
            <a:r>
              <a:rPr lang="en-US" sz="2000" b="1" u="sng" dirty="0">
                <a:solidFill>
                  <a:srgbClr val="0070C0"/>
                </a:solidFill>
                <a:latin typeface="+mj-lt"/>
              </a:rPr>
              <a:t>LEUG Proposals</a:t>
            </a:r>
            <a:r>
              <a:rPr lang="en-US" sz="2000" b="1" dirty="0">
                <a:solidFill>
                  <a:srgbClr val="0070C0"/>
                </a:solidFill>
                <a:latin typeface="+mj-lt"/>
              </a:rPr>
              <a:t>: </a:t>
            </a:r>
          </a:p>
          <a:p>
            <a:pPr algn="just"/>
            <a:endParaRPr lang="en-US" sz="2000" dirty="0"/>
          </a:p>
          <a:p>
            <a:pPr algn="just">
              <a:buFont typeface="+mj-lt"/>
              <a:buAutoNum type="arabicParenR"/>
            </a:pPr>
            <a:r>
              <a:rPr lang="en-US" sz="2000" dirty="0">
                <a:solidFill>
                  <a:srgbClr val="FF0000"/>
                </a:solidFill>
              </a:rPr>
              <a:t>Industrial Customer Market Option –</a:t>
            </a:r>
            <a:r>
              <a:rPr lang="en-US" sz="2000" dirty="0"/>
              <a:t> including enhanced Combined Heat and Power (“CHP”) opportunities.</a:t>
            </a:r>
          </a:p>
          <a:p>
            <a:pPr algn="just">
              <a:buFont typeface="+mj-lt"/>
              <a:buAutoNum type="arabicParenR"/>
            </a:pPr>
            <a:endParaRPr lang="en-US" sz="2000" dirty="0"/>
          </a:p>
          <a:p>
            <a:pPr algn="just">
              <a:buFont typeface="+mj-lt"/>
              <a:buAutoNum type="arabicParenR"/>
            </a:pPr>
            <a:r>
              <a:rPr lang="en-US" sz="2000" dirty="0">
                <a:solidFill>
                  <a:srgbClr val="FF0000"/>
                </a:solidFill>
              </a:rPr>
              <a:t>Industrial Customer Tariff Options – </a:t>
            </a:r>
            <a:r>
              <a:rPr lang="en-US" sz="2000" dirty="0"/>
              <a:t>(a) Interruptible service option, (b) Real-time pricing option, (c) Market-based stand-by service rate option.</a:t>
            </a:r>
          </a:p>
          <a:p>
            <a:pPr algn="just">
              <a:buFont typeface="+mj-lt"/>
              <a:buAutoNum type="arabicParenR"/>
            </a:pPr>
            <a:endParaRPr lang="en-US" sz="2000" dirty="0"/>
          </a:p>
          <a:p>
            <a:pPr algn="just">
              <a:buFont typeface="+mj-lt"/>
              <a:buAutoNum type="arabicParenR"/>
            </a:pPr>
            <a:r>
              <a:rPr lang="en-US" sz="2000" dirty="0">
                <a:solidFill>
                  <a:srgbClr val="FF0000"/>
                </a:solidFill>
              </a:rPr>
              <a:t>Procedure – </a:t>
            </a:r>
            <a:r>
              <a:rPr lang="en-US" sz="2000" dirty="0"/>
              <a:t>LPSC proceedings to investigate/consider LEUG proposals: (a) 90 Day Proceeding on Tariff options, (b) 9 Month proceeding on Market Option.</a:t>
            </a:r>
          </a:p>
          <a:p>
            <a:pPr algn="just"/>
            <a:r>
              <a:rPr lang="en-US" sz="2000" dirty="0"/>
              <a:t> </a:t>
            </a:r>
          </a:p>
          <a:p>
            <a:pPr algn="just"/>
            <a:r>
              <a:rPr lang="en-US" sz="2000" b="1" u="sng" dirty="0">
                <a:solidFill>
                  <a:srgbClr val="0070C0"/>
                </a:solidFill>
                <a:latin typeface="+mj-lt"/>
              </a:rPr>
              <a:t>Status</a:t>
            </a:r>
            <a:r>
              <a:rPr lang="en-US" sz="2000" b="1" dirty="0">
                <a:solidFill>
                  <a:srgbClr val="0070C0"/>
                </a:solidFill>
                <a:latin typeface="+mj-lt"/>
              </a:rPr>
              <a:t>: </a:t>
            </a:r>
            <a:r>
              <a:rPr lang="en-US" sz="2000" dirty="0"/>
              <a:t>LPSC Technical Conferences held in May and October 2017; LPSC Staff report, subject to comment process; and then anticipate LPSC will decide whether to initiate proceedings proposed by LEUG. </a:t>
            </a:r>
          </a:p>
          <a:p>
            <a:endParaRPr lang="en-US" sz="2000" dirty="0"/>
          </a:p>
        </p:txBody>
      </p:sp>
    </p:spTree>
    <p:extLst>
      <p:ext uri="{BB962C8B-B14F-4D97-AF65-F5344CB8AC3E}">
        <p14:creationId xmlns:p14="http://schemas.microsoft.com/office/powerpoint/2010/main" val="185296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508092"/>
            <a:ext cx="8229600" cy="643814"/>
          </a:xfrm>
        </p:spPr>
        <p:txBody>
          <a:bodyPr>
            <a:normAutofit/>
          </a:bodyPr>
          <a:lstStyle/>
          <a:p>
            <a:pPr marL="0" indent="0" algn="ctr">
              <a:buNone/>
            </a:pPr>
            <a:r>
              <a:rPr lang="en-US" sz="2400" b="1" dirty="0">
                <a:solidFill>
                  <a:srgbClr val="0070C0"/>
                </a:solidFill>
                <a:latin typeface="+mj-lt"/>
              </a:rPr>
              <a:t>Take </a:t>
            </a:r>
            <a:r>
              <a:rPr lang="en-US" sz="2400" b="1" dirty="0" err="1">
                <a:solidFill>
                  <a:srgbClr val="0070C0"/>
                </a:solidFill>
                <a:latin typeface="+mj-lt"/>
              </a:rPr>
              <a:t>Aways</a:t>
            </a:r>
            <a:r>
              <a:rPr lang="en-US" sz="2400" b="1" dirty="0">
                <a:solidFill>
                  <a:srgbClr val="0070C0"/>
                </a:solidFill>
                <a:latin typeface="+mj-lt"/>
              </a:rPr>
              <a:t>: </a:t>
            </a:r>
            <a:endParaRPr lang="en-US" sz="2400" dirty="0"/>
          </a:p>
        </p:txBody>
      </p:sp>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14</a:t>
            </a:fld>
            <a:endParaRPr lang="en-US" dirty="0"/>
          </a:p>
        </p:txBody>
      </p:sp>
      <p:sp>
        <p:nvSpPr>
          <p:cNvPr id="3" name="TextBox 2"/>
          <p:cNvSpPr txBox="1"/>
          <p:nvPr/>
        </p:nvSpPr>
        <p:spPr>
          <a:xfrm>
            <a:off x="314531" y="1140031"/>
            <a:ext cx="8461169" cy="4655121"/>
          </a:xfrm>
          <a:prstGeom prst="rect">
            <a:avLst/>
          </a:prstGeom>
          <a:noFill/>
        </p:spPr>
        <p:txBody>
          <a:bodyPr wrap="square" rtlCol="0">
            <a:spAutoFit/>
          </a:bodyPr>
          <a:lstStyle/>
          <a:p>
            <a:pPr marL="457200" indent="-457200">
              <a:buAutoNum type="arabicParenR"/>
            </a:pPr>
            <a:r>
              <a:rPr lang="en-US" sz="1650" dirty="0"/>
              <a:t>Industrial customers want to be part of the solution - -</a:t>
            </a:r>
          </a:p>
          <a:p>
            <a:pPr marL="457200" indent="-457200">
              <a:buAutoNum type="arabicParenR"/>
            </a:pPr>
            <a:endParaRPr lang="en-US" sz="1650" dirty="0"/>
          </a:p>
          <a:p>
            <a:pPr marL="914400" indent="-457200">
              <a:buNone/>
            </a:pPr>
            <a:r>
              <a:rPr lang="en-US" sz="1650" dirty="0"/>
              <a:t>	-  help avoid some of the need for Entergy to replace aging generation fleet;</a:t>
            </a:r>
          </a:p>
          <a:p>
            <a:pPr marL="914400" indent="-457200">
              <a:buNone/>
            </a:pPr>
            <a:endParaRPr lang="en-US" sz="1650" dirty="0"/>
          </a:p>
          <a:p>
            <a:pPr marL="914400" indent="-457200">
              <a:buNone/>
            </a:pPr>
            <a:r>
              <a:rPr lang="en-US" sz="1650" dirty="0"/>
              <a:t>	-  in a manner that provide savings for all ratepayers; and </a:t>
            </a:r>
          </a:p>
          <a:p>
            <a:pPr marL="914400" indent="-457200">
              <a:buNone/>
            </a:pPr>
            <a:endParaRPr lang="en-US" sz="1650" dirty="0"/>
          </a:p>
          <a:p>
            <a:pPr marL="914400" indent="-457200">
              <a:buNone/>
            </a:pPr>
            <a:r>
              <a:rPr lang="en-US" sz="1650" dirty="0"/>
              <a:t>	-  at the same time, helps industry in Louisiana maintain competitive electricity prices.</a:t>
            </a:r>
          </a:p>
          <a:p>
            <a:pPr marL="914400" indent="-457200">
              <a:buNone/>
            </a:pPr>
            <a:r>
              <a:rPr lang="en-US" sz="1650" dirty="0"/>
              <a:t> </a:t>
            </a:r>
          </a:p>
          <a:p>
            <a:pPr marL="457200" indent="-457200">
              <a:buNone/>
            </a:pPr>
            <a:r>
              <a:rPr lang="en-US" sz="1650" dirty="0"/>
              <a:t>2) 	If an industrial customer is willing to take on the risk of meeting its electricity supply on its own, the cost of replacement generation could be avoided for the benefit of all ratepayers.  </a:t>
            </a:r>
          </a:p>
          <a:p>
            <a:pPr marL="457200" indent="-457200">
              <a:buNone/>
            </a:pPr>
            <a:r>
              <a:rPr lang="en-US" sz="1650" dirty="0"/>
              <a:t> </a:t>
            </a:r>
          </a:p>
          <a:p>
            <a:pPr marL="457200" indent="-457200">
              <a:buNone/>
            </a:pPr>
            <a:r>
              <a:rPr lang="en-US" sz="1650" dirty="0"/>
              <a:t>3) 	Likewise, if industrial customers are allowed to participate in new demand response tariffs and products, the need to replace some of Entergy’s aging generation fleet could be avoided.</a:t>
            </a:r>
          </a:p>
          <a:p>
            <a:pPr marL="457200" indent="-457200">
              <a:buNone/>
            </a:pPr>
            <a:r>
              <a:rPr lang="en-US" sz="1650" dirty="0"/>
              <a:t> </a:t>
            </a:r>
          </a:p>
          <a:p>
            <a:pPr marL="457200" indent="-457200">
              <a:buNone/>
            </a:pPr>
            <a:r>
              <a:rPr lang="en-US" sz="1650" dirty="0"/>
              <a:t>4) 	LEUG urges that the time to investigate these options is now - - and not wait until there is a proposal on the table to construct another new generation unit that will have to be paid for through rate increases for all ratepayers.</a:t>
            </a:r>
          </a:p>
          <a:p>
            <a:endParaRPr lang="en-US" sz="1600" dirty="0"/>
          </a:p>
        </p:txBody>
      </p:sp>
    </p:spTree>
    <p:extLst>
      <p:ext uri="{BB962C8B-B14F-4D97-AF65-F5344CB8AC3E}">
        <p14:creationId xmlns:p14="http://schemas.microsoft.com/office/powerpoint/2010/main" val="401886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26" y="1019175"/>
            <a:ext cx="6457950" cy="3692528"/>
          </a:xfrm>
        </p:spPr>
        <p:txBody>
          <a:bodyPr>
            <a:normAutofit/>
          </a:bodyPr>
          <a:lstStyle/>
          <a:p>
            <a:pPr marL="0" indent="0" algn="ctr">
              <a:buNone/>
            </a:pPr>
            <a:r>
              <a:rPr lang="en-US" sz="1400" dirty="0"/>
              <a:t>Randy Young</a:t>
            </a:r>
          </a:p>
          <a:p>
            <a:pPr marL="0" indent="0" algn="ctr">
              <a:buNone/>
            </a:pPr>
            <a:r>
              <a:rPr lang="en-US" sz="1400" dirty="0"/>
              <a:t>Partner</a:t>
            </a:r>
          </a:p>
          <a:p>
            <a:pPr marL="0" indent="0" algn="ctr">
              <a:buNone/>
            </a:pPr>
            <a:r>
              <a:rPr lang="en-US" sz="1400" dirty="0"/>
              <a:t>Kean Miller LLP</a:t>
            </a:r>
          </a:p>
          <a:p>
            <a:pPr marL="0" indent="0" algn="ctr">
              <a:buNone/>
            </a:pPr>
            <a:r>
              <a:rPr lang="en-US" sz="1400" dirty="0"/>
              <a:t>II City Plaza</a:t>
            </a:r>
          </a:p>
          <a:p>
            <a:pPr marL="0" indent="0" algn="ctr">
              <a:buNone/>
            </a:pPr>
            <a:r>
              <a:rPr lang="en-US" sz="1400" dirty="0"/>
              <a:t>400 Convention Street, Suite 700</a:t>
            </a:r>
          </a:p>
          <a:p>
            <a:pPr marL="0" indent="0" algn="ctr">
              <a:buNone/>
            </a:pPr>
            <a:r>
              <a:rPr lang="en-US" sz="1400" dirty="0"/>
              <a:t>Baton Rouge, Louisiana  70802</a:t>
            </a:r>
          </a:p>
          <a:p>
            <a:pPr marL="0" indent="0" algn="ctr">
              <a:buNone/>
            </a:pPr>
            <a:r>
              <a:rPr lang="en-US" sz="1400" dirty="0"/>
              <a:t>Post Office Box 3513  (70821-3513)</a:t>
            </a:r>
          </a:p>
          <a:p>
            <a:pPr marL="0" indent="0" algn="ctr">
              <a:buNone/>
            </a:pPr>
            <a:r>
              <a:rPr lang="en-US" sz="1400" dirty="0"/>
              <a:t>225.382.3451</a:t>
            </a:r>
          </a:p>
          <a:p>
            <a:pPr marL="0" indent="0" algn="ctr">
              <a:buNone/>
            </a:pPr>
            <a:r>
              <a:rPr lang="en-US" sz="1400" dirty="0"/>
              <a:t>randy.young@keanmiller.com </a:t>
            </a:r>
          </a:p>
          <a:p>
            <a:endParaRPr lang="en-US" dirty="0"/>
          </a:p>
        </p:txBody>
      </p:sp>
      <p:sp>
        <p:nvSpPr>
          <p:cNvPr id="4" name="Slide Number Placeholder 3"/>
          <p:cNvSpPr>
            <a:spLocks noGrp="1"/>
          </p:cNvSpPr>
          <p:nvPr>
            <p:ph type="sldNum" sz="quarter" idx="12"/>
          </p:nvPr>
        </p:nvSpPr>
        <p:spPr/>
        <p:txBody>
          <a:bodyPr/>
          <a:lstStyle/>
          <a:p>
            <a:fld id="{1182B1EB-4C80-444F-AF34-1EA18E8D52BB}" type="slidenum">
              <a:rPr lang="en-US" smtClean="0"/>
              <a:t>15</a:t>
            </a:fld>
            <a:endParaRPr lang="en-US"/>
          </a:p>
        </p:txBody>
      </p:sp>
    </p:spTree>
    <p:extLst>
      <p:ext uri="{BB962C8B-B14F-4D97-AF65-F5344CB8AC3E}">
        <p14:creationId xmlns:p14="http://schemas.microsoft.com/office/powerpoint/2010/main" val="400887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extLst>
              <a:ext uri="{28A0092B-C50C-407E-A947-70E740481C1C}">
                <a14:useLocalDpi xmlns:a14="http://schemas.microsoft.com/office/drawing/2010/main" val="0"/>
              </a:ext>
            </a:extLst>
          </a:blip>
          <a:srcRect t="31497"/>
          <a:stretch>
            <a:fillRect/>
          </a:stretch>
        </p:blipFill>
        <p:spPr bwMode="auto">
          <a:xfrm>
            <a:off x="3175" y="1077914"/>
            <a:ext cx="9144000" cy="449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731" b="41634"/>
          <a:stretch>
            <a:fillRect/>
          </a:stretch>
        </p:blipFill>
        <p:spPr bwMode="auto">
          <a:xfrm>
            <a:off x="2613025" y="176213"/>
            <a:ext cx="39179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6"/>
          <p:cNvSpPr txBox="1">
            <a:spLocks noChangeArrowheads="1"/>
          </p:cNvSpPr>
          <p:nvPr/>
        </p:nvSpPr>
        <p:spPr bwMode="auto">
          <a:xfrm>
            <a:off x="-179387" y="1025525"/>
            <a:ext cx="36020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9pPr>
          </a:lstStyle>
          <a:p>
            <a:pPr algn="ctr" eaLnBrk="1" hangingPunct="1">
              <a:spcBef>
                <a:spcPct val="0"/>
              </a:spcBef>
              <a:buFontTx/>
              <a:buNone/>
            </a:pPr>
            <a:r>
              <a:rPr lang="en-US" altLang="en-US" sz="3000" b="1" dirty="0">
                <a:solidFill>
                  <a:srgbClr val="0070C0"/>
                </a:solidFill>
                <a:effectLst>
                  <a:outerShdw blurRad="38100" dist="38100" dir="2700000" algn="tl">
                    <a:srgbClr val="000000">
                      <a:alpha val="43137"/>
                    </a:srgbClr>
                  </a:outerShdw>
                </a:effectLst>
                <a:latin typeface="Calibri" pitchFamily="34" charset="0"/>
                <a:cs typeface="Arial" charset="0"/>
              </a:rPr>
              <a:t>Largest full-service law firm in the Capital Region</a:t>
            </a:r>
          </a:p>
        </p:txBody>
      </p:sp>
      <p:sp>
        <p:nvSpPr>
          <p:cNvPr id="4101" name="TextBox 6"/>
          <p:cNvSpPr txBox="1">
            <a:spLocks noChangeArrowheads="1"/>
          </p:cNvSpPr>
          <p:nvPr/>
        </p:nvSpPr>
        <p:spPr bwMode="auto">
          <a:xfrm>
            <a:off x="2078038" y="2674313"/>
            <a:ext cx="3713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9pPr>
          </a:lstStyle>
          <a:p>
            <a:pPr algn="ctr" eaLnBrk="1" hangingPunct="1">
              <a:spcBef>
                <a:spcPct val="0"/>
              </a:spcBef>
              <a:buFontTx/>
              <a:buNone/>
            </a:pPr>
            <a:r>
              <a:rPr lang="en-US" altLang="en-US" sz="3000" b="1" dirty="0">
                <a:solidFill>
                  <a:srgbClr val="0070C0"/>
                </a:solidFill>
                <a:effectLst>
                  <a:outerShdw blurRad="38100" dist="38100" dir="2700000" algn="tl">
                    <a:srgbClr val="000000">
                      <a:alpha val="43137"/>
                    </a:srgbClr>
                  </a:outerShdw>
                </a:effectLst>
                <a:latin typeface="Calibri" pitchFamily="34" charset="0"/>
                <a:cs typeface="Arial" charset="0"/>
              </a:rPr>
              <a:t>Energy sector is our core expertise</a:t>
            </a:r>
          </a:p>
        </p:txBody>
      </p:sp>
      <p:sp>
        <p:nvSpPr>
          <p:cNvPr id="4102" name="TextBox 6"/>
          <p:cNvSpPr txBox="1">
            <a:spLocks noChangeArrowheads="1"/>
          </p:cNvSpPr>
          <p:nvPr/>
        </p:nvSpPr>
        <p:spPr bwMode="auto">
          <a:xfrm>
            <a:off x="5427663" y="1035050"/>
            <a:ext cx="3695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Times New Roman" pitchFamily="18" charset="0"/>
                <a:cs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cs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cs typeface="Times New Roman" pitchFamily="18" charset="0"/>
              </a:defRPr>
            </a:lvl3pPr>
            <a:lvl4pPr marL="1600200" indent="-228600" eaLnBrk="0" hangingPunct="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Times New Roman" pitchFamily="18" charset="0"/>
                <a:cs typeface="Times New Roman" pitchFamily="18" charset="0"/>
              </a:defRPr>
            </a:lvl9pPr>
          </a:lstStyle>
          <a:p>
            <a:pPr algn="ctr" eaLnBrk="1" hangingPunct="1">
              <a:spcBef>
                <a:spcPct val="0"/>
              </a:spcBef>
              <a:buFontTx/>
              <a:buNone/>
            </a:pPr>
            <a:r>
              <a:rPr lang="en-US" altLang="en-US" sz="3000" b="1" dirty="0">
                <a:solidFill>
                  <a:srgbClr val="0070C0"/>
                </a:solidFill>
                <a:effectLst>
                  <a:outerShdw blurRad="38100" dist="38100" dir="2700000" algn="tl">
                    <a:srgbClr val="000000">
                      <a:alpha val="43137"/>
                    </a:srgbClr>
                  </a:outerShdw>
                </a:effectLst>
                <a:latin typeface="Calibri" pitchFamily="34" charset="0"/>
                <a:cs typeface="Arial" charset="0"/>
              </a:rPr>
              <a:t>We serve industries that drive the regional economy</a:t>
            </a:r>
          </a:p>
        </p:txBody>
      </p:sp>
    </p:spTree>
    <p:extLst>
      <p:ext uri="{BB962C8B-B14F-4D97-AF65-F5344CB8AC3E}">
        <p14:creationId xmlns:p14="http://schemas.microsoft.com/office/powerpoint/2010/main" val="290827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LEUG LOGOhigh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9120" y="5810250"/>
            <a:ext cx="2016906" cy="965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362950" y="6032501"/>
            <a:ext cx="412750" cy="495299"/>
          </a:xfrm>
        </p:spPr>
        <p:txBody>
          <a:bodyPr/>
          <a:lstStyle/>
          <a:p>
            <a:pPr>
              <a:defRPr/>
            </a:pPr>
            <a:fld id="{0DB55483-C5EE-4A0D-AC46-750E1DE5A1B9}" type="slidenum">
              <a:rPr lang="en-US" smtClean="0"/>
              <a:pPr>
                <a:defRPr/>
              </a:pPr>
              <a:t>3</a:t>
            </a:fld>
            <a:endParaRPr lang="en-US" dirty="0"/>
          </a:p>
        </p:txBody>
      </p:sp>
      <p:sp>
        <p:nvSpPr>
          <p:cNvPr id="3" name="TextBox 2"/>
          <p:cNvSpPr txBox="1"/>
          <p:nvPr/>
        </p:nvSpPr>
        <p:spPr>
          <a:xfrm>
            <a:off x="800100" y="371474"/>
            <a:ext cx="7105650" cy="5570756"/>
          </a:xfrm>
          <a:prstGeom prst="rect">
            <a:avLst/>
          </a:prstGeom>
          <a:noFill/>
        </p:spPr>
        <p:txBody>
          <a:bodyPr wrap="square" rtlCol="0">
            <a:spAutoFit/>
          </a:bodyPr>
          <a:lstStyle/>
          <a:p>
            <a:pPr algn="ctr"/>
            <a:r>
              <a:rPr lang="en-US" sz="2400" b="1" dirty="0">
                <a:solidFill>
                  <a:srgbClr val="0070C0"/>
                </a:solidFill>
                <a:latin typeface="+mj-lt"/>
              </a:rPr>
              <a:t>Louisiana Energy Users Group (“LEUG”)</a:t>
            </a:r>
          </a:p>
          <a:p>
            <a:endParaRPr lang="en-US" sz="1400" dirty="0"/>
          </a:p>
          <a:p>
            <a:r>
              <a:rPr lang="en-US" dirty="0"/>
              <a:t>Association of 24 large industrial companies with plants located in the State of Louisiana.</a:t>
            </a:r>
          </a:p>
          <a:p>
            <a:endParaRPr lang="en-US" dirty="0"/>
          </a:p>
          <a:p>
            <a:r>
              <a:rPr lang="en-US" dirty="0"/>
              <a:t>Diverse Membership - - Chemical Manufacturing, Refining, Pulp and Paper, Industrial Gases, Pipeline.</a:t>
            </a:r>
          </a:p>
          <a:p>
            <a:endParaRPr lang="en-US" dirty="0"/>
          </a:p>
          <a:p>
            <a:r>
              <a:rPr lang="en-US" dirty="0"/>
              <a:t>Collectively, provide about 35,000 good, high paying jobs in Louisiana, and spend over $6 Billion in Louisiana each year on electricity, goods and services.</a:t>
            </a:r>
          </a:p>
          <a:p>
            <a:endParaRPr lang="en-US" dirty="0"/>
          </a:p>
          <a:p>
            <a:r>
              <a:rPr lang="en-US" dirty="0"/>
              <a:t>All members buy large amounts of electricity from Entergy Louisiana.</a:t>
            </a:r>
          </a:p>
          <a:p>
            <a:endParaRPr lang="en-US" dirty="0"/>
          </a:p>
          <a:p>
            <a:r>
              <a:rPr lang="en-US" dirty="0"/>
              <a:t>Some members also have cogeneration to meet some portion of their needs, and some of those have excess power they sell into the MISO market or to Entergy.</a:t>
            </a:r>
          </a:p>
          <a:p>
            <a:endParaRPr lang="en-US" dirty="0"/>
          </a:p>
          <a:p>
            <a:r>
              <a:rPr lang="en-US" dirty="0"/>
              <a:t>Website:  </a:t>
            </a:r>
            <a:r>
              <a:rPr lang="en-US" u="sng" dirty="0"/>
              <a:t>laenergyusersgroup.org</a:t>
            </a:r>
          </a:p>
          <a:p>
            <a:endParaRPr lang="en-US" sz="1200" dirty="0"/>
          </a:p>
        </p:txBody>
      </p:sp>
    </p:spTree>
    <p:extLst>
      <p:ext uri="{BB962C8B-B14F-4D97-AF65-F5344CB8AC3E}">
        <p14:creationId xmlns:p14="http://schemas.microsoft.com/office/powerpoint/2010/main" val="3530941266"/>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056904"/>
            <a:ext cx="8437418" cy="5069556"/>
          </a:xfrm>
        </p:spPr>
        <p:txBody>
          <a:bodyPr/>
          <a:lstStyle/>
          <a:p>
            <a:pPr marL="457200" indent="-457200">
              <a:buAutoNum type="arabicPeriod"/>
            </a:pPr>
            <a:r>
              <a:rPr lang="en-US" sz="2000" dirty="0"/>
              <a:t>Projected Entergy Generation Deactivations and Replacement/Costs.</a:t>
            </a:r>
          </a:p>
          <a:p>
            <a:pPr marL="457200" indent="-457200">
              <a:buAutoNum type="arabicPeriod"/>
            </a:pPr>
            <a:endParaRPr lang="en-US" sz="2000" dirty="0"/>
          </a:p>
          <a:p>
            <a:pPr marL="457200" indent="-457200">
              <a:buAutoNum type="arabicPeriod"/>
            </a:pPr>
            <a:r>
              <a:rPr lang="en-US" sz="2000" dirty="0"/>
              <a:t>Industrial Customers Want To Be Part Of The Solution - -</a:t>
            </a:r>
          </a:p>
          <a:p>
            <a:pPr marL="0" indent="0">
              <a:buNone/>
            </a:pPr>
            <a:endParaRPr lang="en-US" sz="1800" dirty="0"/>
          </a:p>
          <a:p>
            <a:pPr marL="914400" indent="-457200">
              <a:buNone/>
            </a:pPr>
            <a:r>
              <a:rPr lang="en-US" sz="1800" dirty="0"/>
              <a:t>-  help avoid some of the need for Entergy to replace aging generation fleet;</a:t>
            </a:r>
          </a:p>
          <a:p>
            <a:pPr marL="914400" indent="-457200">
              <a:buNone/>
            </a:pPr>
            <a:endParaRPr lang="en-US" sz="1800" dirty="0"/>
          </a:p>
          <a:p>
            <a:pPr marL="914400" indent="-457200">
              <a:buNone/>
            </a:pPr>
            <a:r>
              <a:rPr lang="en-US" sz="1800" dirty="0"/>
              <a:t>-  in a manner that provides savings for all ratepayers; and </a:t>
            </a:r>
          </a:p>
          <a:p>
            <a:pPr marL="914400" indent="-457200">
              <a:buNone/>
            </a:pPr>
            <a:endParaRPr lang="en-US" sz="1800" dirty="0"/>
          </a:p>
          <a:p>
            <a:pPr marL="914400" indent="-457200">
              <a:buNone/>
            </a:pPr>
            <a:r>
              <a:rPr lang="en-US" sz="1800" dirty="0"/>
              <a:t>-  at the same time, help industry in Louisiana maintain competitive electricity</a:t>
            </a:r>
          </a:p>
          <a:p>
            <a:pPr marL="914400" indent="-457200">
              <a:buNone/>
            </a:pPr>
            <a:r>
              <a:rPr lang="en-US" sz="1800" dirty="0"/>
              <a:t>   </a:t>
            </a:r>
            <a:r>
              <a:rPr lang="en-US" sz="700" dirty="0"/>
              <a:t> </a:t>
            </a:r>
            <a:r>
              <a:rPr lang="en-US" sz="1800" dirty="0"/>
              <a:t>prices.</a:t>
            </a:r>
          </a:p>
          <a:p>
            <a:pPr lvl="1"/>
            <a:endParaRPr lang="en-US" dirty="0"/>
          </a:p>
        </p:txBody>
      </p:sp>
      <p:sp>
        <p:nvSpPr>
          <p:cNvPr id="5" name="Slide Number Placeholder 4"/>
          <p:cNvSpPr>
            <a:spLocks noGrp="1"/>
          </p:cNvSpPr>
          <p:nvPr>
            <p:ph type="sldNum" sz="quarter" idx="12"/>
          </p:nvPr>
        </p:nvSpPr>
        <p:spPr/>
        <p:txBody>
          <a:bodyPr/>
          <a:lstStyle/>
          <a:p>
            <a:pPr>
              <a:defRPr/>
            </a:pPr>
            <a:fld id="{0DB55483-C5EE-4A0D-AC46-750E1DE5A1B9}" type="slidenum">
              <a:rPr lang="en-US" smtClean="0"/>
              <a:pPr>
                <a:defRPr/>
              </a:pPr>
              <a:t>4</a:t>
            </a:fld>
            <a:endParaRPr lang="en-US"/>
          </a:p>
        </p:txBody>
      </p:sp>
      <p:sp>
        <p:nvSpPr>
          <p:cNvPr id="6" name="TextBox 5"/>
          <p:cNvSpPr txBox="1"/>
          <p:nvPr/>
        </p:nvSpPr>
        <p:spPr>
          <a:xfrm>
            <a:off x="942975" y="371474"/>
            <a:ext cx="7105650" cy="461665"/>
          </a:xfrm>
          <a:prstGeom prst="rect">
            <a:avLst/>
          </a:prstGeom>
          <a:noFill/>
        </p:spPr>
        <p:txBody>
          <a:bodyPr wrap="square" rtlCol="0">
            <a:spAutoFit/>
          </a:bodyPr>
          <a:lstStyle/>
          <a:p>
            <a:pPr algn="ctr"/>
            <a:r>
              <a:rPr lang="en-US" sz="2400" b="1" dirty="0">
                <a:solidFill>
                  <a:srgbClr val="0070C0"/>
                </a:solidFill>
                <a:latin typeface="+mj-lt"/>
              </a:rPr>
              <a:t>Focus:</a:t>
            </a:r>
          </a:p>
        </p:txBody>
      </p:sp>
    </p:spTree>
    <p:extLst>
      <p:ext uri="{BB962C8B-B14F-4D97-AF65-F5344CB8AC3E}">
        <p14:creationId xmlns:p14="http://schemas.microsoft.com/office/powerpoint/2010/main" val="2565808194"/>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207514"/>
            <a:ext cx="8318500" cy="5336547"/>
          </a:xfrm>
        </p:spPr>
        <p:txBody>
          <a:bodyPr>
            <a:normAutofit/>
          </a:bodyPr>
          <a:lstStyle/>
          <a:p>
            <a:pPr marL="0" indent="0" algn="ctr">
              <a:buNone/>
            </a:pPr>
            <a:r>
              <a:rPr lang="en-US" sz="2400" b="1" dirty="0">
                <a:solidFill>
                  <a:srgbClr val="0070C0"/>
                </a:solidFill>
                <a:latin typeface="+mj-lt"/>
              </a:rPr>
              <a:t>Entergy Draft Integrated Resource Plan Excerpt</a:t>
            </a:r>
          </a:p>
        </p:txBody>
      </p:sp>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5</a:t>
            </a:fld>
            <a:endParaRPr lang="en-US" dirty="0"/>
          </a:p>
        </p:txBody>
      </p:sp>
      <p:sp>
        <p:nvSpPr>
          <p:cNvPr id="3" name="TextBox 2"/>
          <p:cNvSpPr txBox="1"/>
          <p:nvPr/>
        </p:nvSpPr>
        <p:spPr>
          <a:xfrm>
            <a:off x="190008" y="923020"/>
            <a:ext cx="3287691" cy="4093428"/>
          </a:xfrm>
          <a:prstGeom prst="rect">
            <a:avLst/>
          </a:prstGeom>
          <a:noFill/>
        </p:spPr>
        <p:txBody>
          <a:bodyPr wrap="square" rtlCol="0">
            <a:spAutoFit/>
          </a:bodyPr>
          <a:lstStyle/>
          <a:p>
            <a:r>
              <a:rPr lang="en-US" sz="2000" dirty="0">
                <a:solidFill>
                  <a:srgbClr val="FF0000"/>
                </a:solidFill>
              </a:rPr>
              <a:t>Projected long-term capacity deficit to approach 7,000 MW </a:t>
            </a:r>
            <a:r>
              <a:rPr lang="en-US" sz="1000" dirty="0">
                <a:solidFill>
                  <a:srgbClr val="FF0000"/>
                </a:solidFill>
              </a:rPr>
              <a:t>(Draft IRP, page 10)</a:t>
            </a:r>
          </a:p>
          <a:p>
            <a:endParaRPr lang="en-US" sz="2000" dirty="0">
              <a:solidFill>
                <a:srgbClr val="FF0000"/>
              </a:solidFill>
            </a:endParaRPr>
          </a:p>
          <a:p>
            <a:r>
              <a:rPr lang="en-US" sz="2000" dirty="0">
                <a:solidFill>
                  <a:srgbClr val="FF0000"/>
                </a:solidFill>
              </a:rPr>
              <a:t>5,800 MW of deficit is from generation deactivations </a:t>
            </a:r>
            <a:r>
              <a:rPr lang="en-US" sz="1000" dirty="0">
                <a:solidFill>
                  <a:srgbClr val="FF0000"/>
                </a:solidFill>
              </a:rPr>
              <a:t>(Draft IRP, page 6)</a:t>
            </a:r>
          </a:p>
          <a:p>
            <a:endParaRPr lang="en-US" sz="2000" dirty="0">
              <a:solidFill>
                <a:srgbClr val="FF0000"/>
              </a:solidFill>
            </a:endParaRPr>
          </a:p>
          <a:p>
            <a:r>
              <a:rPr lang="en-US" sz="2000" dirty="0">
                <a:solidFill>
                  <a:srgbClr val="FF0000"/>
                </a:solidFill>
              </a:rPr>
              <a:t>3,100 MW of deficit is legacy gas units over the age of 40 years </a:t>
            </a:r>
            <a:r>
              <a:rPr lang="en-US" sz="1000" dirty="0">
                <a:solidFill>
                  <a:srgbClr val="FF0000"/>
                </a:solidFill>
              </a:rPr>
              <a:t>(Draft IRP, page 6)</a:t>
            </a:r>
          </a:p>
          <a:p>
            <a:endParaRPr lang="en-US" sz="2000" dirty="0">
              <a:solidFill>
                <a:srgbClr val="FF0000"/>
              </a:solidFill>
            </a:endParaRPr>
          </a:p>
          <a:p>
            <a:r>
              <a:rPr lang="en-US" sz="2000" dirty="0">
                <a:solidFill>
                  <a:srgbClr val="FF0000"/>
                </a:solidFill>
              </a:rPr>
              <a:t>Only 750 MW of deficit is from load growth </a:t>
            </a:r>
            <a:r>
              <a:rPr lang="en-US" sz="1000" dirty="0">
                <a:solidFill>
                  <a:srgbClr val="FF0000"/>
                </a:solidFill>
              </a:rPr>
              <a:t>(Draft IRP, page 69)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698" y="996445"/>
            <a:ext cx="5666301" cy="3831956"/>
          </a:xfrm>
          <a:prstGeom prst="rect">
            <a:avLst/>
          </a:prstGeom>
        </p:spPr>
      </p:pic>
    </p:spTree>
    <p:extLst>
      <p:ext uri="{BB962C8B-B14F-4D97-AF65-F5344CB8AC3E}">
        <p14:creationId xmlns:p14="http://schemas.microsoft.com/office/powerpoint/2010/main" val="89623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31201"/>
          </a:xfrm>
        </p:spPr>
        <p:txBody>
          <a:bodyPr/>
          <a:lstStyle/>
          <a:p>
            <a:r>
              <a:rPr lang="en-US" sz="2400" b="1" cap="none" dirty="0">
                <a:solidFill>
                  <a:srgbClr val="0070C0"/>
                </a:solidFill>
              </a:rPr>
              <a:t>Entergy Legacy Generation Units</a:t>
            </a:r>
          </a:p>
        </p:txBody>
      </p:sp>
      <p:sp>
        <p:nvSpPr>
          <p:cNvPr id="3" name="Content Placeholder 2"/>
          <p:cNvSpPr>
            <a:spLocks noGrp="1"/>
          </p:cNvSpPr>
          <p:nvPr>
            <p:ph idx="1"/>
          </p:nvPr>
        </p:nvSpPr>
        <p:spPr>
          <a:xfrm>
            <a:off x="615141" y="1005840"/>
            <a:ext cx="7988531" cy="4507455"/>
          </a:xfrm>
        </p:spPr>
        <p:txBody>
          <a:bodyPr>
            <a:normAutofit lnSpcReduction="10000"/>
          </a:bodyPr>
          <a:lstStyle/>
          <a:p>
            <a:pPr marL="0" indent="0">
              <a:lnSpc>
                <a:spcPct val="150000"/>
              </a:lnSpc>
              <a:buNone/>
            </a:pPr>
            <a:r>
              <a:rPr lang="en-US" sz="2200" b="1" dirty="0"/>
              <a:t>Remaining Entergy Legacy Gas-Fired Generation – 3,116 MW</a:t>
            </a:r>
          </a:p>
          <a:p>
            <a:pPr>
              <a:lnSpc>
                <a:spcPct val="150000"/>
              </a:lnSpc>
            </a:pPr>
            <a:r>
              <a:rPr lang="en-US" sz="1600" dirty="0"/>
              <a:t>Little Gypsy 2:  401 MW (1966 in-service / 53 years old)</a:t>
            </a:r>
          </a:p>
          <a:p>
            <a:pPr>
              <a:lnSpc>
                <a:spcPct val="150000"/>
              </a:lnSpc>
            </a:pPr>
            <a:r>
              <a:rPr lang="en-US" sz="1600" dirty="0"/>
              <a:t>Little Gypsy 3: 508 MW (1969 in-service / 50 years old)</a:t>
            </a:r>
          </a:p>
          <a:p>
            <a:pPr>
              <a:lnSpc>
                <a:spcPct val="150000"/>
              </a:lnSpc>
            </a:pPr>
            <a:r>
              <a:rPr lang="en-US" sz="1600" dirty="0" err="1"/>
              <a:t>Ninemile</a:t>
            </a:r>
            <a:r>
              <a:rPr lang="en-US" sz="1600" dirty="0"/>
              <a:t> 4: 669 MW (1971 in-service / 48 years old)</a:t>
            </a:r>
          </a:p>
          <a:p>
            <a:pPr>
              <a:lnSpc>
                <a:spcPct val="150000"/>
              </a:lnSpc>
            </a:pPr>
            <a:r>
              <a:rPr lang="en-US" sz="1600" dirty="0" err="1"/>
              <a:t>Ninemile</a:t>
            </a:r>
            <a:r>
              <a:rPr lang="en-US" sz="1600" dirty="0"/>
              <a:t> 5: 740 MW (1973 in-service / 46 years old)</a:t>
            </a:r>
          </a:p>
          <a:p>
            <a:pPr>
              <a:lnSpc>
                <a:spcPct val="150000"/>
              </a:lnSpc>
            </a:pPr>
            <a:r>
              <a:rPr lang="en-US" sz="1600" dirty="0"/>
              <a:t>Waterford 1: 399 MW (1975 in-service / 44 years old)</a:t>
            </a:r>
          </a:p>
          <a:p>
            <a:pPr>
              <a:lnSpc>
                <a:spcPct val="150000"/>
              </a:lnSpc>
            </a:pPr>
            <a:r>
              <a:rPr lang="en-US" sz="1600" dirty="0"/>
              <a:t>Waterford 2: 399 MW (1975 in-service / 44 years old)</a:t>
            </a:r>
          </a:p>
          <a:p>
            <a:pPr marL="0" indent="0">
              <a:lnSpc>
                <a:spcPct val="150000"/>
              </a:lnSpc>
              <a:buNone/>
            </a:pPr>
            <a:endParaRPr lang="en-US" sz="1100" dirty="0"/>
          </a:p>
          <a:p>
            <a:pPr marL="0" indent="0">
              <a:lnSpc>
                <a:spcPct val="150000"/>
              </a:lnSpc>
              <a:buNone/>
            </a:pPr>
            <a:r>
              <a:rPr lang="en-US" sz="2000" b="1" dirty="0"/>
              <a:t>Recent Accelerations of Legacy Generation Unit Deactivation Plans</a:t>
            </a:r>
            <a:endParaRPr lang="en-US" sz="2000" dirty="0"/>
          </a:p>
          <a:p>
            <a:pPr>
              <a:lnSpc>
                <a:spcPct val="150000"/>
              </a:lnSpc>
            </a:pPr>
            <a:r>
              <a:rPr lang="en-US" sz="1600" dirty="0"/>
              <a:t>Willow Glen Units 2/4 (662 MW) accelerated from 2027 to 2016.</a:t>
            </a:r>
          </a:p>
          <a:p>
            <a:pPr>
              <a:lnSpc>
                <a:spcPct val="150000"/>
              </a:lnSpc>
            </a:pPr>
            <a:r>
              <a:rPr lang="en-US" sz="1600" dirty="0"/>
              <a:t>Nelson Unit 4 (424 MW) accelerated from 2030 to 2017.</a:t>
            </a:r>
          </a:p>
          <a:p>
            <a:pPr marL="0" indent="0">
              <a:lnSpc>
                <a:spcPct val="150000"/>
              </a:lnSpc>
              <a:buNone/>
            </a:pPr>
            <a:endParaRPr lang="en-US" sz="1600" dirty="0"/>
          </a:p>
        </p:txBody>
      </p:sp>
      <p:sp>
        <p:nvSpPr>
          <p:cNvPr id="5" name="Oval 4"/>
          <p:cNvSpPr/>
          <p:nvPr/>
        </p:nvSpPr>
        <p:spPr>
          <a:xfrm>
            <a:off x="6816435" y="1014153"/>
            <a:ext cx="1511532" cy="552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410574" y="6032501"/>
            <a:ext cx="365125" cy="495299"/>
          </a:xfrm>
        </p:spPr>
        <p:txBody>
          <a:bodyPr/>
          <a:lstStyle/>
          <a:p>
            <a:fld id="{1182B1EB-4C80-444F-AF34-1EA18E8D52BB}" type="slidenum">
              <a:rPr lang="en-US" smtClean="0"/>
              <a:t>6</a:t>
            </a:fld>
            <a:endParaRPr lang="en-US"/>
          </a:p>
        </p:txBody>
      </p:sp>
    </p:spTree>
    <p:extLst>
      <p:ext uri="{BB962C8B-B14F-4D97-AF65-F5344CB8AC3E}">
        <p14:creationId xmlns:p14="http://schemas.microsoft.com/office/powerpoint/2010/main" val="170105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Presentations\entergy pg 5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895" y="853533"/>
            <a:ext cx="6590805" cy="517896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idx="1"/>
          </p:nvPr>
        </p:nvSpPr>
        <p:spPr>
          <a:xfrm>
            <a:off x="457200" y="332510"/>
            <a:ext cx="8229600" cy="534389"/>
          </a:xfrm>
        </p:spPr>
        <p:txBody>
          <a:bodyPr>
            <a:normAutofit/>
          </a:bodyPr>
          <a:lstStyle/>
          <a:p>
            <a:pPr marL="0" indent="0" algn="ctr">
              <a:buNone/>
            </a:pPr>
            <a:r>
              <a:rPr lang="en-US" sz="2400" b="1" dirty="0">
                <a:solidFill>
                  <a:srgbClr val="0070C0"/>
                </a:solidFill>
                <a:latin typeface="+mj-lt"/>
              </a:rPr>
              <a:t>Entergy Draft Integrated Resource Plan Excerpt</a:t>
            </a:r>
          </a:p>
        </p:txBody>
      </p:sp>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7</a:t>
            </a:fld>
            <a:endParaRPr lang="en-US" dirty="0"/>
          </a:p>
        </p:txBody>
      </p:sp>
      <p:sp>
        <p:nvSpPr>
          <p:cNvPr id="3" name="TextBox 2"/>
          <p:cNvSpPr txBox="1"/>
          <p:nvPr/>
        </p:nvSpPr>
        <p:spPr>
          <a:xfrm>
            <a:off x="285008" y="1246909"/>
            <a:ext cx="1769423" cy="1631216"/>
          </a:xfrm>
          <a:prstGeom prst="rect">
            <a:avLst/>
          </a:prstGeom>
          <a:noFill/>
        </p:spPr>
        <p:txBody>
          <a:bodyPr wrap="square" rtlCol="0">
            <a:spAutoFit/>
          </a:bodyPr>
          <a:lstStyle/>
          <a:p>
            <a:r>
              <a:rPr lang="en-US" sz="2000" dirty="0">
                <a:solidFill>
                  <a:srgbClr val="FF0000"/>
                </a:solidFill>
              </a:rPr>
              <a:t>Portfolio analysis of potential replacement generation</a:t>
            </a:r>
            <a:endParaRPr lang="en-US" dirty="0">
              <a:solidFill>
                <a:srgbClr val="FF0000"/>
              </a:solidFill>
            </a:endParaRPr>
          </a:p>
        </p:txBody>
      </p:sp>
      <p:sp>
        <p:nvSpPr>
          <p:cNvPr id="4" name="Oval 3"/>
          <p:cNvSpPr/>
          <p:nvPr/>
        </p:nvSpPr>
        <p:spPr>
          <a:xfrm>
            <a:off x="2897575" y="2707572"/>
            <a:ext cx="724394" cy="174567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7" name="Oval 6"/>
          <p:cNvSpPr/>
          <p:nvPr/>
        </p:nvSpPr>
        <p:spPr>
          <a:xfrm>
            <a:off x="3786244" y="2881741"/>
            <a:ext cx="724394" cy="20940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8" name="Oval 7"/>
          <p:cNvSpPr/>
          <p:nvPr/>
        </p:nvSpPr>
        <p:spPr>
          <a:xfrm>
            <a:off x="6099952" y="2909453"/>
            <a:ext cx="724394" cy="20940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72522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0" y="603094"/>
            <a:ext cx="8610599" cy="5336547"/>
          </a:xfrm>
        </p:spPr>
        <p:txBody>
          <a:bodyPr>
            <a:normAutofit lnSpcReduction="10000"/>
          </a:bodyPr>
          <a:lstStyle/>
          <a:p>
            <a:pPr marL="0" indent="0" algn="ctr">
              <a:buNone/>
            </a:pPr>
            <a:r>
              <a:rPr lang="en-US" sz="2400" b="1" dirty="0">
                <a:solidFill>
                  <a:srgbClr val="0070C0"/>
                </a:solidFill>
                <a:latin typeface="+mj-lt"/>
              </a:rPr>
              <a:t>Entergy Outlook For Potential                               Generation Replacement Resources</a:t>
            </a:r>
          </a:p>
          <a:p>
            <a:pPr marL="0" indent="0" algn="ctr">
              <a:buNone/>
            </a:pPr>
            <a:endParaRPr lang="en-US" sz="2000" b="1" dirty="0"/>
          </a:p>
          <a:p>
            <a:pPr marL="0" indent="0">
              <a:buNone/>
            </a:pPr>
            <a:r>
              <a:rPr lang="en-US" sz="1800" dirty="0"/>
              <a:t>Entergy indicates Portfolios 1 and 3 balance “planning objectives of Cost and Risk while considering Reliability.”  </a:t>
            </a:r>
          </a:p>
          <a:p>
            <a:pPr marL="0" indent="0">
              <a:buNone/>
            </a:pPr>
            <a:endParaRPr lang="en-US" sz="1800" dirty="0"/>
          </a:p>
          <a:p>
            <a:pPr marL="0" indent="0">
              <a:buNone/>
            </a:pPr>
            <a:r>
              <a:rPr lang="en-US" sz="1800" dirty="0"/>
              <a:t>Portfolios 1 and 3 indicate a range of potential resource types as follows:</a:t>
            </a:r>
          </a:p>
          <a:p>
            <a:pPr marL="457200" lvl="1" indent="0">
              <a:buNone/>
            </a:pPr>
            <a:endParaRPr lang="en-US" sz="1800" dirty="0"/>
          </a:p>
          <a:p>
            <a:pPr lvl="2"/>
            <a:r>
              <a:rPr lang="en-US" sz="1800" dirty="0"/>
              <a:t>4,080 - 4,590 MW: Combined Cycle Combustion Turbine (CCGT)</a:t>
            </a:r>
          </a:p>
          <a:p>
            <a:pPr lvl="2"/>
            <a:r>
              <a:rPr lang="en-US" sz="1800" dirty="0"/>
              <a:t>0 - 1,200 MW: Combustion Turbine (CT)  </a:t>
            </a:r>
          </a:p>
          <a:p>
            <a:pPr lvl="2"/>
            <a:r>
              <a:rPr lang="en-US" sz="1800" dirty="0"/>
              <a:t>1,700 - 3,200 MW: Solar Generation</a:t>
            </a:r>
          </a:p>
          <a:p>
            <a:pPr lvl="2"/>
            <a:r>
              <a:rPr lang="en-US" sz="1800" dirty="0"/>
              <a:t>1,200 - 2,000 MW: Wind Generation</a:t>
            </a:r>
          </a:p>
          <a:p>
            <a:pPr lvl="2"/>
            <a:r>
              <a:rPr lang="en-US" sz="1800" dirty="0"/>
              <a:t>0-100 MW: Battery Storage</a:t>
            </a:r>
          </a:p>
          <a:p>
            <a:pPr lvl="2"/>
            <a:r>
              <a:rPr lang="en-US" sz="1800" dirty="0"/>
              <a:t>554 MW: Demand Response </a:t>
            </a:r>
            <a:r>
              <a:rPr lang="en-US" sz="1800" i="1" dirty="0"/>
              <a:t>(does not include Industrial Customer Demand Response products)</a:t>
            </a:r>
            <a:endParaRPr lang="en-US" sz="1800" dirty="0"/>
          </a:p>
          <a:p>
            <a:pPr marL="0" indent="0">
              <a:buNone/>
            </a:pPr>
            <a:r>
              <a:rPr lang="en-US" sz="1800" dirty="0"/>
              <a:t> </a:t>
            </a:r>
          </a:p>
          <a:p>
            <a:pPr marL="0" indent="0">
              <a:buNone/>
            </a:pPr>
            <a:endParaRPr lang="en-US" sz="2000" b="1" dirty="0"/>
          </a:p>
        </p:txBody>
      </p:sp>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8</a:t>
            </a:fld>
            <a:endParaRPr lang="en-US" dirty="0"/>
          </a:p>
        </p:txBody>
      </p:sp>
    </p:spTree>
    <p:extLst>
      <p:ext uri="{BB962C8B-B14F-4D97-AF65-F5344CB8AC3E}">
        <p14:creationId xmlns:p14="http://schemas.microsoft.com/office/powerpoint/2010/main" val="122132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20100" y="6032501"/>
            <a:ext cx="355600" cy="495299"/>
          </a:xfrm>
        </p:spPr>
        <p:txBody>
          <a:bodyPr/>
          <a:lstStyle/>
          <a:p>
            <a:fld id="{1182B1EB-4C80-444F-AF34-1EA18E8D52BB}" type="slidenum">
              <a:rPr lang="en-US" smtClean="0"/>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86" y="228601"/>
            <a:ext cx="7377263" cy="547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468434"/>
      </p:ext>
    </p:extLst>
  </p:cSld>
  <p:clrMapOvr>
    <a:masterClrMapping/>
  </p:clrMapOvr>
</p:sld>
</file>

<file path=ppt/theme/theme1.xml><?xml version="1.0" encoding="utf-8"?>
<a:theme xmlns:a="http://schemas.openxmlformats.org/drawingml/2006/main" name="KMI-309 2014 PowerPoint Template">
  <a:themeElements>
    <a:clrScheme name="Custom 2">
      <a:dk1>
        <a:srgbClr val="000000"/>
      </a:dk1>
      <a:lt1>
        <a:srgbClr val="FFFFFF"/>
      </a:lt1>
      <a:dk2>
        <a:srgbClr val="CFAB7A"/>
      </a:dk2>
      <a:lt2>
        <a:srgbClr val="E2E3E4"/>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1007</TotalTime>
  <Words>658</Words>
  <Application>Microsoft Office PowerPoint</Application>
  <PresentationFormat>On-screen Show (4:3)</PresentationFormat>
  <Paragraphs>127</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KMI-309 2014 PowerPoint Template</vt:lpstr>
      <vt:lpstr>Gulf Coast Power Association MISO South Regional Conference February 21, 2019</vt:lpstr>
      <vt:lpstr>PowerPoint Presentation</vt:lpstr>
      <vt:lpstr>PowerPoint Presentation</vt:lpstr>
      <vt:lpstr>PowerPoint Presentation</vt:lpstr>
      <vt:lpstr>PowerPoint Presentation</vt:lpstr>
      <vt:lpstr>Entergy Legacy Generation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dc:creator>
  <cp:lastModifiedBy>Brad Mittendorf</cp:lastModifiedBy>
  <cp:revision>143</cp:revision>
  <cp:lastPrinted>2019-01-24T21:23:24Z</cp:lastPrinted>
  <dcterms:created xsi:type="dcterms:W3CDTF">2014-05-27T13:34:21Z</dcterms:created>
  <dcterms:modified xsi:type="dcterms:W3CDTF">2019-02-25T15:19:04Z</dcterms:modified>
</cp:coreProperties>
</file>